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61" r:id="rId2"/>
    <p:sldMasterId id="2147483675" r:id="rId3"/>
  </p:sldMasterIdLst>
  <p:notesMasterIdLst>
    <p:notesMasterId r:id="rId31"/>
  </p:notesMasterIdLst>
  <p:handoutMasterIdLst>
    <p:handoutMasterId r:id="rId32"/>
  </p:handoutMasterIdLst>
  <p:sldIdLst>
    <p:sldId id="260" r:id="rId4"/>
    <p:sldId id="392" r:id="rId5"/>
    <p:sldId id="314" r:id="rId6"/>
    <p:sldId id="393" r:id="rId7"/>
    <p:sldId id="337" r:id="rId8"/>
    <p:sldId id="387" r:id="rId9"/>
    <p:sldId id="374" r:id="rId10"/>
    <p:sldId id="381" r:id="rId11"/>
    <p:sldId id="384" r:id="rId12"/>
    <p:sldId id="382" r:id="rId13"/>
    <p:sldId id="391" r:id="rId14"/>
    <p:sldId id="388" r:id="rId15"/>
    <p:sldId id="385" r:id="rId16"/>
    <p:sldId id="354" r:id="rId17"/>
    <p:sldId id="375" r:id="rId18"/>
    <p:sldId id="389" r:id="rId19"/>
    <p:sldId id="394" r:id="rId20"/>
    <p:sldId id="377" r:id="rId21"/>
    <p:sldId id="395" r:id="rId22"/>
    <p:sldId id="378" r:id="rId23"/>
    <p:sldId id="396" r:id="rId24"/>
    <p:sldId id="376" r:id="rId25"/>
    <p:sldId id="397" r:id="rId26"/>
    <p:sldId id="379" r:id="rId27"/>
    <p:sldId id="398" r:id="rId28"/>
    <p:sldId id="390" r:id="rId29"/>
    <p:sldId id="35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TD Main Template" id="{6548E849-E717-104C-AA5A-D48C0D59B44B}">
          <p14:sldIdLst>
            <p14:sldId id="260"/>
            <p14:sldId id="392"/>
            <p14:sldId id="314"/>
            <p14:sldId id="393"/>
            <p14:sldId id="337"/>
            <p14:sldId id="387"/>
            <p14:sldId id="374"/>
            <p14:sldId id="381"/>
            <p14:sldId id="384"/>
            <p14:sldId id="382"/>
            <p14:sldId id="391"/>
            <p14:sldId id="388"/>
            <p14:sldId id="385"/>
            <p14:sldId id="354"/>
            <p14:sldId id="375"/>
            <p14:sldId id="389"/>
            <p14:sldId id="394"/>
            <p14:sldId id="377"/>
            <p14:sldId id="395"/>
            <p14:sldId id="378"/>
            <p14:sldId id="396"/>
            <p14:sldId id="376"/>
            <p14:sldId id="397"/>
            <p14:sldId id="379"/>
            <p14:sldId id="398"/>
            <p14:sldId id="390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3C0"/>
    <a:srgbClr val="F83718"/>
    <a:srgbClr val="737373"/>
    <a:srgbClr val="575757"/>
    <a:srgbClr val="444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79785" autoAdjust="0"/>
  </p:normalViewPr>
  <p:slideViewPr>
    <p:cSldViewPr snapToGrid="0" snapToObjects="1">
      <p:cViewPr varScale="1">
        <p:scale>
          <a:sx n="37" d="100"/>
          <a:sy n="37" d="100"/>
        </p:scale>
        <p:origin x="14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E195-6C0E-FE4B-AFCD-4B33C6F6DFB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2265-1784-B24A-844C-3A7F52CC0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2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77207-B12D-5645-896E-396F35EEEB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9CBA6-A4BC-BE4B-AB5E-A1F3677EB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5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1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18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2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97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08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5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51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12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0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50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2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6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32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56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9CBA6-A4BC-BE4B-AB5E-A1F3677EB4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8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09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413B-9898-3647-A478-FD393B9D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B41B2-F955-9342-B583-A149F2C2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4D899-F90E-9848-9465-2AD9A6D4E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9DDF1-E135-7A4D-B4B5-213A87A0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07320-D083-C74D-AF02-44A724656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A1815-DE0E-7D46-981A-B2DF2EB9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8ABC-8E97-7842-A917-DFB93FE9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D9F9E-9168-3944-9942-C6165E80A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6A441-8EC2-474A-B00B-9F5ECAED5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26ED9-2D91-6945-A821-6B99CBE1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5EC63-5ADC-4040-A182-50EAE241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818D8-F4FB-4F4A-B1F2-2965F64B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44481-B629-294A-AA0A-BF6D8874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E2316-A2C5-9745-8741-F6F3BF812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0469A-BE8F-254D-8CC4-D09CF250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CB988-DB42-7940-A7FA-A4815270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8CC22-2397-6343-81BF-250726C5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19ED8-2938-C14E-9CB7-63D7413AC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422F4-F7C4-5F49-AF3A-F0EB559D3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A273F-8E92-4E42-89E1-D68561E6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B203-592F-BC45-BDE5-D85D7F68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D7A2-7ADD-A542-BE21-6EE688CA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2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19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916CE-7F49-1147-8852-479A7AA8B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2A5E8-2565-6940-91FB-74D897C18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8FF5A-1BF3-CB47-922C-FA96286C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029B5-8131-4840-B1F4-002EF45C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E9C1-C902-CC4E-8182-F70A91F8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CA29-7040-8948-9CBA-30D65970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623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00F32-00EA-BA49-81A1-A97ACE85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rgbClr val="2623C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</a:defRPr>
            </a:lvl1pPr>
            <a:lvl2pPr marL="514350" indent="-171450">
              <a:buFont typeface="Wingdings" pitchFamily="2" charset="2"/>
              <a:buChar char="§"/>
              <a:defRPr sz="2000">
                <a:solidFill>
                  <a:srgbClr val="2623C0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D19FA-CCDB-CA45-BA4B-FA9C160C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2E3B2-81C3-EC42-BDC9-F25A1258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C0476-DDA2-1849-87E5-6A09E088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6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B798-8E4E-D44E-A8B7-A5BFE045B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6AB86-BE8B-4748-B9F3-72F0A5220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E79A-51EF-A24F-AB12-35F770B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124FB-22C7-574F-9F41-BE264C3B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11DFF-0F62-D54C-AB6E-B1D75A96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5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7A46-88B7-0746-B382-52679D4A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4FBB-CFC7-594A-8966-B707240DC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30254-7854-0A4C-A963-DA55EDB5B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5291-A312-0D40-95C4-909D287E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8AA22-9D35-9545-B5FD-B83DDB5B3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CCDAE-3CAF-A147-8C34-B7F7115C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6910-6D9C-9847-A5A2-F42EE3E6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7DEBA-285F-7D43-B4CB-5721D7BC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65947-7D56-C446-872F-928835D14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F4C4D-5B00-5448-9188-08F173795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3CF9-F876-B848-9689-BCC186FB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0E9CA0-0A8A-C641-BCA6-7645872E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31518-D30F-C24E-8EC7-5FF2BDE9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84C233-84E7-DF4F-91CB-B5AA7221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665B4-F487-9B4B-AC19-4B1933B2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DC4129-B2A5-934E-A016-DB68AC13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E49D1-A83D-A148-9C6D-D736BD72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6E64D-4529-2749-B17E-2EC26939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8AC98-D04D-B04E-B66B-421231FC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1BC67-4CEF-9C45-8FC8-17DF4C85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534FF-5D90-DC44-872E-A15EA276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4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685800" y="2255004"/>
            <a:ext cx="7772400" cy="17697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5500" b="0" i="0" kern="1200">
                <a:solidFill>
                  <a:srgbClr val="737373"/>
                </a:solidFill>
                <a:latin typeface="Whitney HTF Medium"/>
                <a:ea typeface="+mj-ea"/>
                <a:cs typeface="Whitney HTF Medium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79766" y="3205781"/>
            <a:ext cx="832214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i="1" dirty="0">
                <a:solidFill>
                  <a:srgbClr val="FFFFFF"/>
                </a:solidFill>
                <a:latin typeface="Mercury Italic"/>
                <a:cs typeface="Mercury Italic"/>
              </a:rPr>
              <a:t>Subhead Can Be Placed Here</a:t>
            </a:r>
          </a:p>
        </p:txBody>
      </p:sp>
      <p:pic>
        <p:nvPicPr>
          <p:cNvPr id="3" name="Picture 2" descr="webcast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66" y="101600"/>
            <a:ext cx="1341967" cy="10619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0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952347" y="53684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webcast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54235"/>
            <a:ext cx="706967" cy="559438"/>
          </a:xfrm>
          <a:prstGeom prst="rect">
            <a:avLst/>
          </a:prstGeom>
        </p:spPr>
      </p:pic>
      <p:pic>
        <p:nvPicPr>
          <p:cNvPr id="2" name="Picture 1" descr="ATD_only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5973465"/>
            <a:ext cx="681567" cy="440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39791"/>
            <a:ext cx="9144000" cy="2182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CFF966-684B-134C-990A-7472AC2F729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67218" y="5935999"/>
            <a:ext cx="1111249" cy="70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5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5D308-A9ED-4C4C-A62F-FA1BE714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3B2AB-4463-7A46-8B38-5F3AF53AC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B8B9E-B14F-4042-9790-727135BB2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EA43-CBAD-C947-B8D9-4F53DBF5AE7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FF314-46B3-AE48-B64E-D0105A281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1E7A8-59EF-E540-8A98-50F1AA778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25901-8117-8741-96C2-79A3F29143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0BF618-2873-8648-BA96-3C84A91F1F33}"/>
              </a:ext>
            </a:extLst>
          </p:cNvPr>
          <p:cNvSpPr txBox="1"/>
          <p:nvPr userDrawn="1"/>
        </p:nvSpPr>
        <p:spPr>
          <a:xfrm>
            <a:off x="9952347" y="53684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webcast logo.png">
            <a:extLst>
              <a:ext uri="{FF2B5EF4-FFF2-40B4-BE49-F238E27FC236}">
                <a16:creationId xmlns:a16="http://schemas.microsoft.com/office/drawing/2014/main" id="{8CC4A7D6-6047-E946-8F72-A2ADAF8ED15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54235"/>
            <a:ext cx="706967" cy="559438"/>
          </a:xfrm>
          <a:prstGeom prst="rect">
            <a:avLst/>
          </a:prstGeom>
        </p:spPr>
      </p:pic>
      <p:pic>
        <p:nvPicPr>
          <p:cNvPr id="9" name="Picture 8" descr="ATD_only_rgb.png">
            <a:extLst>
              <a:ext uri="{FF2B5EF4-FFF2-40B4-BE49-F238E27FC236}">
                <a16:creationId xmlns:a16="http://schemas.microsoft.com/office/drawing/2014/main" id="{705C6258-3860-C14C-BD63-5CED09E774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5973465"/>
            <a:ext cx="681567" cy="4402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18C0B9-0450-F44F-87B6-DD2CA2B28CF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39791"/>
            <a:ext cx="9144000" cy="21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6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d.org/events/learnnow-transformational-leadershi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2880" y="1728302"/>
            <a:ext cx="8577072" cy="17697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5500" b="0" i="0" kern="1200">
                <a:solidFill>
                  <a:srgbClr val="737373"/>
                </a:solidFill>
                <a:latin typeface="Whitney HTF Medium"/>
                <a:ea typeface="+mj-ea"/>
                <a:cs typeface="Whitney HTF Medium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The Transformation Equation: Discover the 5 Foundational Components of Transformational Leadership</a:t>
            </a:r>
          </a:p>
          <a:p>
            <a:endParaRPr lang="en-US" sz="4800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Mack and Ria Story, Top Story Leadership</a:t>
            </a:r>
          </a:p>
          <a:p>
            <a:r>
              <a:rPr lang="en-US" sz="2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February 25</a:t>
            </a:r>
            <a:r>
              <a:rPr lang="en-US" sz="280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, 2019, 2:00pm EST</a:t>
            </a:r>
            <a:endParaRPr lang="en-US" sz="2800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endParaRPr lang="en-US" sz="2800" i="1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6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A457-A5DC-5B41-8057-D487B334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The Retention Dilemma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FACA4A-FA68-9649-9262-DB270233A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7331" r="7286" b="3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68346-C32D-DD41-827F-AE2B8C9DF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940" y="550843"/>
            <a:ext cx="2911867" cy="5841439"/>
          </a:xfrm>
        </p:spPr>
        <p:txBody>
          <a:bodyPr anchor="ctr"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1800" dirty="0">
                <a:solidFill>
                  <a:srgbClr val="FFFFFF"/>
                </a:solidFill>
              </a:rPr>
              <a:t>The competition wants more than your customers: They also want your people. </a:t>
            </a:r>
          </a:p>
          <a:p>
            <a:endParaRPr lang="en-US" sz="1800" dirty="0">
              <a:solidFill>
                <a:srgbClr val="FFFFFF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In addition to salary, high performance team members want growth and development opportunities that will help them become more successful </a:t>
            </a:r>
            <a:r>
              <a:rPr lang="en-US" sz="1800" b="1" dirty="0">
                <a:solidFill>
                  <a:schemeClr val="bg1"/>
                </a:solidFill>
              </a:rPr>
              <a:t>personally and professionally.</a:t>
            </a:r>
          </a:p>
          <a:p>
            <a:endParaRPr lang="en-US" sz="1800" b="1" u="sng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High impact leaders understand they must offer more development opportunities in order to become the employer of choice in their area and in their industry.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1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15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C95DD6-8785-324C-A375-F82741954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2415322"/>
            <a:ext cx="2588798" cy="2399869"/>
          </a:xfrm>
        </p:spPr>
        <p:txBody>
          <a:bodyPr>
            <a:normAutofit/>
          </a:bodyPr>
          <a:lstStyle/>
          <a:p>
            <a:pPr algn="ctr"/>
            <a:r>
              <a:rPr lang="en-US" sz="3500">
                <a:solidFill>
                  <a:srgbClr val="FFFFFF"/>
                </a:solidFill>
              </a:rPr>
              <a:t>Culture Vs.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06DDF-455C-A44A-A978-6277FAA3C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804672"/>
            <a:ext cx="4711446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i="1" dirty="0"/>
              <a:t>“Culture doesn’t just eat strategy for breakfast; it eats everything.”</a:t>
            </a:r>
          </a:p>
          <a:p>
            <a:pPr marL="0" indent="0">
              <a:buNone/>
            </a:pPr>
            <a:r>
              <a:rPr lang="en-US" sz="1600" i="1" dirty="0"/>
              <a:t>David Katz, President of Coca-Cola Consolidated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6592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62EF21-03CA-2444-BC6C-76F33A65B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029" y="365125"/>
            <a:ext cx="537337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Turnover Dilemma</a:t>
            </a:r>
          </a:p>
        </p:txBody>
      </p:sp>
      <p:pic>
        <p:nvPicPr>
          <p:cNvPr id="5" name="Picture 4" descr="A picture containing indoor, sitting, sky&#10;&#10;Description automatically generated">
            <a:extLst>
              <a:ext uri="{FF2B5EF4-FFF2-40B4-BE49-F238E27FC236}">
                <a16:creationId xmlns:a16="http://schemas.microsoft.com/office/drawing/2014/main" id="{174CE0F5-DEBD-F445-824D-79CD11420D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852"/>
          <a:stretch/>
        </p:blipFill>
        <p:spPr>
          <a:xfrm>
            <a:off x="360045" y="2524107"/>
            <a:ext cx="2569467" cy="18093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1BD7-3592-D24B-AA74-B05D18CE0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636" y="2022601"/>
            <a:ext cx="5370763" cy="415436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000" dirty="0"/>
              <a:t>We primarily interview, select, and hire employees based on the </a:t>
            </a:r>
            <a:r>
              <a:rPr lang="en-US" sz="2000" b="1" dirty="0"/>
              <a:t>competency</a:t>
            </a:r>
            <a:r>
              <a:rPr lang="en-US" sz="2000" dirty="0"/>
              <a:t> of the candidate. But, we are usually </a:t>
            </a:r>
            <a:r>
              <a:rPr lang="en-US" sz="2000" u="sng" dirty="0"/>
              <a:t>terminating</a:t>
            </a:r>
            <a:r>
              <a:rPr lang="en-US" sz="2000" dirty="0"/>
              <a:t> employees based on </a:t>
            </a:r>
            <a:r>
              <a:rPr lang="en-US" sz="2000" b="1" dirty="0"/>
              <a:t>character.</a:t>
            </a:r>
          </a:p>
          <a:p>
            <a:pPr>
              <a:buClr>
                <a:schemeClr val="tx1"/>
              </a:buClr>
            </a:pPr>
            <a:endParaRPr lang="en-US" sz="2000" b="1" dirty="0"/>
          </a:p>
          <a:p>
            <a:pPr>
              <a:buClr>
                <a:schemeClr val="tx1"/>
              </a:buClr>
            </a:pPr>
            <a:r>
              <a:rPr lang="en-US" sz="2000" b="1" dirty="0"/>
              <a:t>Employees are hired for what they know, but fired for who they are</a:t>
            </a:r>
            <a:r>
              <a:rPr lang="en-US" sz="2000" dirty="0"/>
              <a:t>. Performance problems are almost exclusively a character issue.</a:t>
            </a:r>
          </a:p>
          <a:p>
            <a:pPr>
              <a:buClr>
                <a:schemeClr val="tx1"/>
              </a:buClr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/>
              <a:t>Most training and development is focused on developing competency, not character.  </a:t>
            </a:r>
          </a:p>
          <a:p>
            <a:endParaRPr lang="en-US" sz="1700" b="1" dirty="0"/>
          </a:p>
          <a:p>
            <a:pPr marL="0" indent="0"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587346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2524-DB64-D541-B8CD-C108DA2E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Leverages Competency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11CE43-B2DF-8546-BF2C-546183BE2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691" y="2391641"/>
            <a:ext cx="5283503" cy="4164644"/>
          </a:xfrm>
          <a:effectLst>
            <a:softEdge rad="190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A16F7F-0A95-E14F-92BD-9B7538151FBE}"/>
              </a:ext>
            </a:extLst>
          </p:cNvPr>
          <p:cNvSpPr txBox="1"/>
          <p:nvPr/>
        </p:nvSpPr>
        <p:spPr>
          <a:xfrm>
            <a:off x="3072238" y="3336639"/>
            <a:ext cx="302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Character 90%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1F06C-76EE-614E-8917-FEA4092D8F03}"/>
              </a:ext>
            </a:extLst>
          </p:cNvPr>
          <p:cNvSpPr txBox="1"/>
          <p:nvPr/>
        </p:nvSpPr>
        <p:spPr>
          <a:xfrm>
            <a:off x="5980378" y="5395654"/>
            <a:ext cx="3023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Competency 10%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5170E3-B64F-FB40-A904-91870508933B}"/>
              </a:ext>
            </a:extLst>
          </p:cNvPr>
          <p:cNvSpPr txBox="1">
            <a:spLocks/>
          </p:cNvSpPr>
          <p:nvPr/>
        </p:nvSpPr>
        <p:spPr>
          <a:xfrm>
            <a:off x="489902" y="1526752"/>
            <a:ext cx="7779080" cy="174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2623C0"/>
              </a:buClr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2000" kern="1200">
                <a:solidFill>
                  <a:srgbClr val="2623C0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b="1" dirty="0"/>
          </a:p>
          <a:p>
            <a:r>
              <a:rPr lang="en-US" dirty="0"/>
              <a:t>90% of our results as individuals and organizations is determined by character.</a:t>
            </a:r>
          </a:p>
        </p:txBody>
      </p:sp>
    </p:spTree>
    <p:extLst>
      <p:ext uri="{BB962C8B-B14F-4D97-AF65-F5344CB8AC3E}">
        <p14:creationId xmlns:p14="http://schemas.microsoft.com/office/powerpoint/2010/main" val="2314725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F8C48C-EC95-4248-BC90-3D7F2E5F4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840037"/>
          </a:xfrm>
        </p:spPr>
        <p:txBody>
          <a:bodyPr>
            <a:normAutofit/>
          </a:bodyPr>
          <a:lstStyle/>
          <a:p>
            <a:r>
              <a:rPr lang="en-US" sz="5000" dirty="0"/>
              <a:t>What Is The Transformation Equation?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240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grpSp>
        <p:nvGrpSpPr>
          <p:cNvPr id="208" name="Group 207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27" name="Equal 2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23" name="Plus 22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2" name="Group 201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6" name="Group 205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91" name="Rectangle 190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203" name="Group 202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205" name="Group 204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90" name="Rectangle 189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97" name="Plus 196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Plus 197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Plus 198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4" name="Group 203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94" name="Rectangle 193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31A88268-9452-CB47-96B1-8B61F4194A96}"/>
              </a:ext>
            </a:extLst>
          </p:cNvPr>
          <p:cNvSpPr txBox="1"/>
          <p:nvPr/>
        </p:nvSpPr>
        <p:spPr>
          <a:xfrm>
            <a:off x="219075" y="27518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0CF583F-5D85-F04F-AF59-1BF97D72BB67}"/>
              </a:ext>
            </a:extLst>
          </p:cNvPr>
          <p:cNvSpPr txBox="1"/>
          <p:nvPr/>
        </p:nvSpPr>
        <p:spPr>
          <a:xfrm>
            <a:off x="233787" y="5333255"/>
            <a:ext cx="11001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0196163-37EE-9344-B00D-E02BC9653C57}"/>
              </a:ext>
            </a:extLst>
          </p:cNvPr>
          <p:cNvSpPr txBox="1"/>
          <p:nvPr/>
        </p:nvSpPr>
        <p:spPr>
          <a:xfrm>
            <a:off x="1828800" y="200637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3C6724F-325B-A545-B6F5-BC519F47CD16}"/>
              </a:ext>
            </a:extLst>
          </p:cNvPr>
          <p:cNvSpPr txBox="1"/>
          <p:nvPr/>
        </p:nvSpPr>
        <p:spPr>
          <a:xfrm>
            <a:off x="3124200" y="190354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F3F8473-8990-7147-A852-558F7D1110C6}"/>
              </a:ext>
            </a:extLst>
          </p:cNvPr>
          <p:cNvSpPr txBox="1"/>
          <p:nvPr/>
        </p:nvSpPr>
        <p:spPr>
          <a:xfrm>
            <a:off x="6057900" y="199206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04397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1A88268-9452-CB47-96B1-8B61F4194A96}"/>
              </a:ext>
            </a:extLst>
          </p:cNvPr>
          <p:cNvSpPr txBox="1"/>
          <p:nvPr/>
        </p:nvSpPr>
        <p:spPr>
          <a:xfrm>
            <a:off x="219075" y="27518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0CF583F-5D85-F04F-AF59-1BF97D72BB67}"/>
              </a:ext>
            </a:extLst>
          </p:cNvPr>
          <p:cNvSpPr txBox="1"/>
          <p:nvPr/>
        </p:nvSpPr>
        <p:spPr>
          <a:xfrm>
            <a:off x="233787" y="5333255"/>
            <a:ext cx="11001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74" name="Equal 73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77" name="Plus 76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82" name="Plus 81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lus 82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lus 83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96" name="Equal 95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Plus 96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04" name="Plus 103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Plus 104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lus 105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C00D322-53F2-401D-8BDD-E540DDDDC190}"/>
              </a:ext>
            </a:extLst>
          </p:cNvPr>
          <p:cNvSpPr/>
          <p:nvPr/>
        </p:nvSpPr>
        <p:spPr>
          <a:xfrm>
            <a:off x="7470075" y="1792024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1A88268-9452-CB47-96B1-8B61F4194A96}"/>
              </a:ext>
            </a:extLst>
          </p:cNvPr>
          <p:cNvSpPr txBox="1"/>
          <p:nvPr/>
        </p:nvSpPr>
        <p:spPr>
          <a:xfrm>
            <a:off x="219075" y="27518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0CF583F-5D85-F04F-AF59-1BF97D72BB67}"/>
              </a:ext>
            </a:extLst>
          </p:cNvPr>
          <p:cNvSpPr txBox="1"/>
          <p:nvPr/>
        </p:nvSpPr>
        <p:spPr>
          <a:xfrm>
            <a:off x="233787" y="5333255"/>
            <a:ext cx="11001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52420A-AE80-3C4B-A631-EB44C594E228}"/>
              </a:ext>
            </a:extLst>
          </p:cNvPr>
          <p:cNvSpPr/>
          <p:nvPr/>
        </p:nvSpPr>
        <p:spPr>
          <a:xfrm>
            <a:off x="7470075" y="1792024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74" name="Equal 73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77" name="Plus 76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82" name="Plus 81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lus 82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lus 83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96" name="Equal 95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Plus 96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04" name="Plus 103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Plus 104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lus 105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</p:spTree>
    <p:extLst>
      <p:ext uri="{BB962C8B-B14F-4D97-AF65-F5344CB8AC3E}">
        <p14:creationId xmlns:p14="http://schemas.microsoft.com/office/powerpoint/2010/main" val="31871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BDCA3B3-AB8F-D94C-90D5-27172A125555}"/>
              </a:ext>
            </a:extLst>
          </p:cNvPr>
          <p:cNvSpPr/>
          <p:nvPr/>
        </p:nvSpPr>
        <p:spPr>
          <a:xfrm>
            <a:off x="7467600" y="2636227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828800" y="196227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57900" y="195103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88506" y="187929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0" y="194983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99" name="Equal 98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Plus 99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09" name="Plus 108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lus 109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lus 110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17" name="Equal 11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20" name="Plus 119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25" name="Plus 124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lus 125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lus 126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41" name="Equal 140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Plus 143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5" name="Plus 154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Plus 155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Plus 156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10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BDCA3B3-AB8F-D94C-90D5-27172A125555}"/>
              </a:ext>
            </a:extLst>
          </p:cNvPr>
          <p:cNvSpPr/>
          <p:nvPr/>
        </p:nvSpPr>
        <p:spPr>
          <a:xfrm>
            <a:off x="7467600" y="2636227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828800" y="196227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57900" y="195103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88506" y="187929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0" y="194983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99" name="Equal 98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Plus 99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09" name="Plus 108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lus 109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lus 110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17" name="Equal 11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20" name="Plus 119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25" name="Plus 124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lus 125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lus 126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41" name="Equal 140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Plus 143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5" name="Plus 154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Plus 155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Plus 156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5205-8268-E348-9A21-A03689AB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Mack and Ria Story: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2E9A-4792-6A43-B134-A9A9E4BFA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7153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Mack Story has logged over 11,000 hours leading teams through organizational change. He is the author of the extremely popular </a:t>
            </a:r>
            <a:r>
              <a:rPr lang="en-US" i="1" dirty="0"/>
              <a:t>Blue-Collar Leadership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 Series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Ria Story is an author, TEDx speaker, and expert in leadership and life skills for women. Ria has nearly 20 years of experience in leadership and management.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Mack and Ria co-founded Top Story Leadership in 2008, are certified leadership speakers and trainers, and have published 22 books on leadership development and personal growth.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Highlights for them have been:</a:t>
            </a:r>
          </a:p>
          <a:p>
            <a:pPr lvl="1" algn="just"/>
            <a:r>
              <a:rPr lang="en-US" dirty="0"/>
              <a:t>Helping train 20,000 Guatemalan Leaders with John Maxwell</a:t>
            </a:r>
          </a:p>
          <a:p>
            <a:pPr lvl="1" algn="just"/>
            <a:r>
              <a:rPr lang="en-US" dirty="0"/>
              <a:t>Speaking at Yale University</a:t>
            </a:r>
          </a:p>
          <a:p>
            <a:pPr lvl="1" algn="just"/>
            <a:r>
              <a:rPr lang="en-US" dirty="0"/>
              <a:t>Offering leadership development support for the U.S. Military, </a:t>
            </a:r>
          </a:p>
          <a:p>
            <a:pPr marL="342900" lvl="1" indent="0" algn="just">
              <a:buNone/>
            </a:pPr>
            <a:r>
              <a:rPr lang="en-US" dirty="0"/>
              <a:t>Chick-fil-A, Auburn University, Chevron, and many other organizations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3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6F8B8D7-059D-B84C-8741-553E6C56FE46}"/>
              </a:ext>
            </a:extLst>
          </p:cNvPr>
          <p:cNvSpPr txBox="1"/>
          <p:nvPr/>
        </p:nvSpPr>
        <p:spPr>
          <a:xfrm>
            <a:off x="4568605" y="2844129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579FD06-ADBB-F341-B7C5-753F27A134C8}"/>
              </a:ext>
            </a:extLst>
          </p:cNvPr>
          <p:cNvSpPr txBox="1"/>
          <p:nvPr/>
        </p:nvSpPr>
        <p:spPr>
          <a:xfrm>
            <a:off x="4568605" y="3697436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BC8E313-8BF7-3F4C-A0E5-F8DD49CF5FFF}"/>
              </a:ext>
            </a:extLst>
          </p:cNvPr>
          <p:cNvSpPr txBox="1"/>
          <p:nvPr/>
        </p:nvSpPr>
        <p:spPr>
          <a:xfrm>
            <a:off x="6057900" y="282451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A032640-9CF4-C74D-B7DE-EA26A48D2382}"/>
              </a:ext>
            </a:extLst>
          </p:cNvPr>
          <p:cNvSpPr txBox="1"/>
          <p:nvPr/>
        </p:nvSpPr>
        <p:spPr>
          <a:xfrm>
            <a:off x="6057900" y="366846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9F8031AE-47F0-8847-AAFE-3C4000DBDA85}"/>
              </a:ext>
            </a:extLst>
          </p:cNvPr>
          <p:cNvSpPr/>
          <p:nvPr/>
        </p:nvSpPr>
        <p:spPr>
          <a:xfrm>
            <a:off x="7467600" y="3457921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Equal 100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Plus 101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09" name="Plus 108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lus 109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lus 110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17" name="Equal 11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20" name="Plus 119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25" name="Plus 124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lus 125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lus 126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45" name="Equal 144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Plus 148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9" name="Plus 158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Plus 159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Plus 160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Equal 164"/>
          <p:cNvSpPr/>
          <p:nvPr/>
        </p:nvSpPr>
        <p:spPr>
          <a:xfrm>
            <a:off x="7141284" y="3627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Plus 165"/>
          <p:cNvSpPr/>
          <p:nvPr/>
        </p:nvSpPr>
        <p:spPr>
          <a:xfrm>
            <a:off x="1295400" y="365164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7526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1828800" y="3650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0960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6057900" y="3639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33787" y="3488377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188506" y="3567543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607634" y="3488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4572000" y="3638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75" name="Plus 174"/>
          <p:cNvSpPr/>
          <p:nvPr/>
        </p:nvSpPr>
        <p:spPr>
          <a:xfrm>
            <a:off x="2743200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Plus 175"/>
          <p:cNvSpPr/>
          <p:nvPr/>
        </p:nvSpPr>
        <p:spPr>
          <a:xfrm>
            <a:off x="416948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Plus 176"/>
          <p:cNvSpPr/>
          <p:nvPr/>
        </p:nvSpPr>
        <p:spPr>
          <a:xfrm>
            <a:off x="567107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3124200" y="3526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200400" y="3482818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29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7543800" y="3657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Confusion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6F8B8D7-059D-B84C-8741-553E6C56FE46}"/>
              </a:ext>
            </a:extLst>
          </p:cNvPr>
          <p:cNvSpPr txBox="1"/>
          <p:nvPr/>
        </p:nvSpPr>
        <p:spPr>
          <a:xfrm>
            <a:off x="4568605" y="2844129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579FD06-ADBB-F341-B7C5-753F27A134C8}"/>
              </a:ext>
            </a:extLst>
          </p:cNvPr>
          <p:cNvSpPr txBox="1"/>
          <p:nvPr/>
        </p:nvSpPr>
        <p:spPr>
          <a:xfrm>
            <a:off x="4568605" y="3697436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BC8E313-8BF7-3F4C-A0E5-F8DD49CF5FFF}"/>
              </a:ext>
            </a:extLst>
          </p:cNvPr>
          <p:cNvSpPr txBox="1"/>
          <p:nvPr/>
        </p:nvSpPr>
        <p:spPr>
          <a:xfrm>
            <a:off x="6057900" y="282451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A032640-9CF4-C74D-B7DE-EA26A48D2382}"/>
              </a:ext>
            </a:extLst>
          </p:cNvPr>
          <p:cNvSpPr txBox="1"/>
          <p:nvPr/>
        </p:nvSpPr>
        <p:spPr>
          <a:xfrm>
            <a:off x="6057900" y="366846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9F8031AE-47F0-8847-AAFE-3C4000DBDA85}"/>
              </a:ext>
            </a:extLst>
          </p:cNvPr>
          <p:cNvSpPr/>
          <p:nvPr/>
        </p:nvSpPr>
        <p:spPr>
          <a:xfrm>
            <a:off x="7467600" y="3457921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Equal 100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Plus 101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09" name="Plus 108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lus 109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lus 110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17" name="Equal 11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20" name="Plus 119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25" name="Plus 124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lus 125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lus 126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127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45" name="Equal 144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Plus 148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9" name="Plus 158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Plus 159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Plus 160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Equal 164"/>
          <p:cNvSpPr/>
          <p:nvPr/>
        </p:nvSpPr>
        <p:spPr>
          <a:xfrm>
            <a:off x="7141284" y="3627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Plus 165"/>
          <p:cNvSpPr/>
          <p:nvPr/>
        </p:nvSpPr>
        <p:spPr>
          <a:xfrm>
            <a:off x="1295400" y="365164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7526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1828800" y="3650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0960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6057900" y="3639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33787" y="3488377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188506" y="3567543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607634" y="3488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4572000" y="3638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75" name="Plus 174"/>
          <p:cNvSpPr/>
          <p:nvPr/>
        </p:nvSpPr>
        <p:spPr>
          <a:xfrm>
            <a:off x="2743200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Plus 175"/>
          <p:cNvSpPr/>
          <p:nvPr/>
        </p:nvSpPr>
        <p:spPr>
          <a:xfrm>
            <a:off x="416948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Plus 176"/>
          <p:cNvSpPr/>
          <p:nvPr/>
        </p:nvSpPr>
        <p:spPr>
          <a:xfrm>
            <a:off x="567107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3124200" y="3526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200400" y="3482818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7543800" y="3657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Confusion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A2287DB-0AB4-3741-A058-E5D6BAD8B1D2}"/>
              </a:ext>
            </a:extLst>
          </p:cNvPr>
          <p:cNvSpPr txBox="1"/>
          <p:nvPr/>
        </p:nvSpPr>
        <p:spPr>
          <a:xfrm>
            <a:off x="212380" y="4428230"/>
            <a:ext cx="11030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0196163-37EE-9344-B00D-E02BC9653C57}"/>
              </a:ext>
            </a:extLst>
          </p:cNvPr>
          <p:cNvSpPr txBox="1"/>
          <p:nvPr/>
        </p:nvSpPr>
        <p:spPr>
          <a:xfrm>
            <a:off x="1828800" y="200637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6F8B8D7-059D-B84C-8741-553E6C56FE46}"/>
              </a:ext>
            </a:extLst>
          </p:cNvPr>
          <p:cNvSpPr txBox="1"/>
          <p:nvPr/>
        </p:nvSpPr>
        <p:spPr>
          <a:xfrm>
            <a:off x="4568605" y="2844129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F3F8473-8990-7147-A852-558F7D1110C6}"/>
              </a:ext>
            </a:extLst>
          </p:cNvPr>
          <p:cNvSpPr txBox="1"/>
          <p:nvPr/>
        </p:nvSpPr>
        <p:spPr>
          <a:xfrm>
            <a:off x="6057900" y="199206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A032640-9CF4-C74D-B7DE-EA26A48D2382}"/>
              </a:ext>
            </a:extLst>
          </p:cNvPr>
          <p:cNvSpPr txBox="1"/>
          <p:nvPr/>
        </p:nvSpPr>
        <p:spPr>
          <a:xfrm>
            <a:off x="6057900" y="366846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019EC9B-64BD-3249-8351-0A76CAAF1301}"/>
              </a:ext>
            </a:extLst>
          </p:cNvPr>
          <p:cNvSpPr/>
          <p:nvPr/>
        </p:nvSpPr>
        <p:spPr>
          <a:xfrm>
            <a:off x="7454735" y="4297856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qual 118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Plus 119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27" name="Plus 126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Plus 127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Plus 128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37" name="Equal 13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49" name="Plus 148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70" name="Rectangle 169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5" name="Group 154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57" name="Group 156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58" name="Plus 157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Plus 158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Plus 159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72" name="Equal 171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Plus 172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80" name="Plus 179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Plus 180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Plus 181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Equal 185"/>
          <p:cNvSpPr/>
          <p:nvPr/>
        </p:nvSpPr>
        <p:spPr>
          <a:xfrm>
            <a:off x="7141284" y="3627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Plus 186"/>
          <p:cNvSpPr/>
          <p:nvPr/>
        </p:nvSpPr>
        <p:spPr>
          <a:xfrm>
            <a:off x="1295400" y="365164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7526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1828800" y="3650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0960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6057900" y="3639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33787" y="3488377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188506" y="3567543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4607634" y="3488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4572000" y="3638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217" name="Plus 216"/>
          <p:cNvSpPr/>
          <p:nvPr/>
        </p:nvSpPr>
        <p:spPr>
          <a:xfrm>
            <a:off x="2743200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Plus 220"/>
          <p:cNvSpPr/>
          <p:nvPr/>
        </p:nvSpPr>
        <p:spPr>
          <a:xfrm>
            <a:off x="416948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Plus 222"/>
          <p:cNvSpPr/>
          <p:nvPr/>
        </p:nvSpPr>
        <p:spPr>
          <a:xfrm>
            <a:off x="567107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3200400" y="3482818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Equal 226"/>
          <p:cNvSpPr/>
          <p:nvPr/>
        </p:nvSpPr>
        <p:spPr>
          <a:xfrm>
            <a:off x="7141284" y="4465363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Plus 228"/>
          <p:cNvSpPr/>
          <p:nvPr/>
        </p:nvSpPr>
        <p:spPr>
          <a:xfrm>
            <a:off x="1295400" y="448932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17526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1828800" y="448821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60960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6057900" y="447697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233787" y="4326063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extBox 235"/>
          <p:cNvSpPr txBox="1"/>
          <p:nvPr/>
        </p:nvSpPr>
        <p:spPr>
          <a:xfrm>
            <a:off x="188506" y="4405229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4607634" y="4326063"/>
            <a:ext cx="10287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Plus 238"/>
          <p:cNvSpPr/>
          <p:nvPr/>
        </p:nvSpPr>
        <p:spPr>
          <a:xfrm>
            <a:off x="2743200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Plus 239"/>
          <p:cNvSpPr/>
          <p:nvPr/>
        </p:nvSpPr>
        <p:spPr>
          <a:xfrm>
            <a:off x="416948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Plus 240"/>
          <p:cNvSpPr/>
          <p:nvPr/>
        </p:nvSpPr>
        <p:spPr>
          <a:xfrm>
            <a:off x="567107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2004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3124200" y="4363694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</p:spTree>
    <p:extLst>
      <p:ext uri="{BB962C8B-B14F-4D97-AF65-F5344CB8AC3E}">
        <p14:creationId xmlns:p14="http://schemas.microsoft.com/office/powerpoint/2010/main" val="2806251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7543800" y="3657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Confusion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7543800" y="44958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Anxiety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A2287DB-0AB4-3741-A058-E5D6BAD8B1D2}"/>
              </a:ext>
            </a:extLst>
          </p:cNvPr>
          <p:cNvSpPr txBox="1"/>
          <p:nvPr/>
        </p:nvSpPr>
        <p:spPr>
          <a:xfrm>
            <a:off x="212380" y="4428230"/>
            <a:ext cx="11030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0196163-37EE-9344-B00D-E02BC9653C57}"/>
              </a:ext>
            </a:extLst>
          </p:cNvPr>
          <p:cNvSpPr txBox="1"/>
          <p:nvPr/>
        </p:nvSpPr>
        <p:spPr>
          <a:xfrm>
            <a:off x="1828800" y="200637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6F8B8D7-059D-B84C-8741-553E6C56FE46}"/>
              </a:ext>
            </a:extLst>
          </p:cNvPr>
          <p:cNvSpPr txBox="1"/>
          <p:nvPr/>
        </p:nvSpPr>
        <p:spPr>
          <a:xfrm>
            <a:off x="4568605" y="2844129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F3F8473-8990-7147-A852-558F7D1110C6}"/>
              </a:ext>
            </a:extLst>
          </p:cNvPr>
          <p:cNvSpPr txBox="1"/>
          <p:nvPr/>
        </p:nvSpPr>
        <p:spPr>
          <a:xfrm>
            <a:off x="6057900" y="199206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A032640-9CF4-C74D-B7DE-EA26A48D2382}"/>
              </a:ext>
            </a:extLst>
          </p:cNvPr>
          <p:cNvSpPr txBox="1"/>
          <p:nvPr/>
        </p:nvSpPr>
        <p:spPr>
          <a:xfrm>
            <a:off x="6057900" y="366846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019EC9B-64BD-3249-8351-0A76CAAF1301}"/>
              </a:ext>
            </a:extLst>
          </p:cNvPr>
          <p:cNvSpPr/>
          <p:nvPr/>
        </p:nvSpPr>
        <p:spPr>
          <a:xfrm>
            <a:off x="7454735" y="4297856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qual 118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Plus 119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27" name="Plus 126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Plus 127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Plus 128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37" name="Equal 136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49" name="Plus 148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70" name="Rectangle 169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5" name="Group 154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57" name="Group 156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58" name="Plus 157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Plus 158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Plus 159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172" name="Equal 171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Plus 172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80" name="Plus 179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Plus 180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Plus 181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Equal 185"/>
          <p:cNvSpPr/>
          <p:nvPr/>
        </p:nvSpPr>
        <p:spPr>
          <a:xfrm>
            <a:off x="7141284" y="3627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Plus 186"/>
          <p:cNvSpPr/>
          <p:nvPr/>
        </p:nvSpPr>
        <p:spPr>
          <a:xfrm>
            <a:off x="1295400" y="365164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7526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1828800" y="3650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0960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6057900" y="3639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33787" y="3488377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188506" y="3567543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4607634" y="3488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4572000" y="3638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217" name="Plus 216"/>
          <p:cNvSpPr/>
          <p:nvPr/>
        </p:nvSpPr>
        <p:spPr>
          <a:xfrm>
            <a:off x="2743200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Plus 220"/>
          <p:cNvSpPr/>
          <p:nvPr/>
        </p:nvSpPr>
        <p:spPr>
          <a:xfrm>
            <a:off x="416948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Plus 222"/>
          <p:cNvSpPr/>
          <p:nvPr/>
        </p:nvSpPr>
        <p:spPr>
          <a:xfrm>
            <a:off x="567107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3200400" y="3482818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Equal 226"/>
          <p:cNvSpPr/>
          <p:nvPr/>
        </p:nvSpPr>
        <p:spPr>
          <a:xfrm>
            <a:off x="7141284" y="4465363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Plus 228"/>
          <p:cNvSpPr/>
          <p:nvPr/>
        </p:nvSpPr>
        <p:spPr>
          <a:xfrm>
            <a:off x="1295400" y="448932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17526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1828800" y="448821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60960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6057900" y="447697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233787" y="4326063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extBox 235"/>
          <p:cNvSpPr txBox="1"/>
          <p:nvPr/>
        </p:nvSpPr>
        <p:spPr>
          <a:xfrm>
            <a:off x="188506" y="4405229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4607634" y="4326063"/>
            <a:ext cx="10287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Plus 238"/>
          <p:cNvSpPr/>
          <p:nvPr/>
        </p:nvSpPr>
        <p:spPr>
          <a:xfrm>
            <a:off x="2743200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Plus 239"/>
          <p:cNvSpPr/>
          <p:nvPr/>
        </p:nvSpPr>
        <p:spPr>
          <a:xfrm>
            <a:off x="416948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Plus 240"/>
          <p:cNvSpPr/>
          <p:nvPr/>
        </p:nvSpPr>
        <p:spPr>
          <a:xfrm>
            <a:off x="567107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2004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3124200" y="4363694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</p:spTree>
    <p:extLst>
      <p:ext uri="{BB962C8B-B14F-4D97-AF65-F5344CB8AC3E}">
        <p14:creationId xmlns:p14="http://schemas.microsoft.com/office/powerpoint/2010/main" val="12385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7543800" y="3657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Confusion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7543800" y="44958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Anxiety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0CF583F-5D85-F04F-AF59-1BF97D72BB67}"/>
              </a:ext>
            </a:extLst>
          </p:cNvPr>
          <p:cNvSpPr txBox="1"/>
          <p:nvPr/>
        </p:nvSpPr>
        <p:spPr>
          <a:xfrm>
            <a:off x="233787" y="5333255"/>
            <a:ext cx="11001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0196163-37EE-9344-B00D-E02BC9653C57}"/>
              </a:ext>
            </a:extLst>
          </p:cNvPr>
          <p:cNvSpPr txBox="1"/>
          <p:nvPr/>
        </p:nvSpPr>
        <p:spPr>
          <a:xfrm>
            <a:off x="1828800" y="200637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434C987-1B02-CE4A-B706-A9639042A967}"/>
              </a:ext>
            </a:extLst>
          </p:cNvPr>
          <p:cNvSpPr txBox="1"/>
          <p:nvPr/>
        </p:nvSpPr>
        <p:spPr>
          <a:xfrm>
            <a:off x="1828800" y="5410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620F914-6391-1A48-B874-7A060DC793DF}"/>
              </a:ext>
            </a:extLst>
          </p:cNvPr>
          <p:cNvSpPr txBox="1"/>
          <p:nvPr/>
        </p:nvSpPr>
        <p:spPr>
          <a:xfrm>
            <a:off x="3124200" y="534452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6D0389-676D-0A49-A1EE-FC20FD87E1EA}"/>
              </a:ext>
            </a:extLst>
          </p:cNvPr>
          <p:cNvSpPr txBox="1"/>
          <p:nvPr/>
        </p:nvSpPr>
        <p:spPr>
          <a:xfrm>
            <a:off x="4568605" y="5444148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5218809-D4D8-F645-8C24-60BA76AAE975}"/>
              </a:ext>
            </a:extLst>
          </p:cNvPr>
          <p:cNvSpPr txBox="1"/>
          <p:nvPr/>
        </p:nvSpPr>
        <p:spPr>
          <a:xfrm>
            <a:off x="6057900" y="451918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1649DC56-C141-8248-B1A5-519807D555C1}"/>
              </a:ext>
            </a:extLst>
          </p:cNvPr>
          <p:cNvSpPr/>
          <p:nvPr/>
        </p:nvSpPr>
        <p:spPr>
          <a:xfrm>
            <a:off x="7467600" y="5237736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Equal 155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Plus 156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64" name="Plus 163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Plus 164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Plus 165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Group 169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71" name="Equal 170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74" name="Plus 173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96" name="Rectangle 195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6" name="Group 175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79" name="Plus 178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Plus 179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Plus 180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214" name="Equal 213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Plus 214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229" name="Plus 228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lus 230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Plus 231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TextBox 237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Equal 239"/>
          <p:cNvSpPr/>
          <p:nvPr/>
        </p:nvSpPr>
        <p:spPr>
          <a:xfrm>
            <a:off x="7141284" y="3627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4" name="Plus 243"/>
          <p:cNvSpPr/>
          <p:nvPr/>
        </p:nvSpPr>
        <p:spPr>
          <a:xfrm>
            <a:off x="1295400" y="365164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17526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TextBox 247"/>
          <p:cNvSpPr txBox="1"/>
          <p:nvPr/>
        </p:nvSpPr>
        <p:spPr>
          <a:xfrm>
            <a:off x="1828800" y="3650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0960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6057900" y="3639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233787" y="3488377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259"/>
          <p:cNvSpPr txBox="1"/>
          <p:nvPr/>
        </p:nvSpPr>
        <p:spPr>
          <a:xfrm>
            <a:off x="188506" y="3567543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4607634" y="3488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/>
          <p:cNvSpPr txBox="1"/>
          <p:nvPr/>
        </p:nvSpPr>
        <p:spPr>
          <a:xfrm>
            <a:off x="4572000" y="3638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263" name="Plus 262"/>
          <p:cNvSpPr/>
          <p:nvPr/>
        </p:nvSpPr>
        <p:spPr>
          <a:xfrm>
            <a:off x="2743200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Plus 266"/>
          <p:cNvSpPr/>
          <p:nvPr/>
        </p:nvSpPr>
        <p:spPr>
          <a:xfrm>
            <a:off x="416948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Plus 268"/>
          <p:cNvSpPr/>
          <p:nvPr/>
        </p:nvSpPr>
        <p:spPr>
          <a:xfrm>
            <a:off x="567107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3200400" y="3482818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qual 272"/>
          <p:cNvSpPr/>
          <p:nvPr/>
        </p:nvSpPr>
        <p:spPr>
          <a:xfrm>
            <a:off x="7141284" y="4465363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5" name="Plus 274"/>
          <p:cNvSpPr/>
          <p:nvPr/>
        </p:nvSpPr>
        <p:spPr>
          <a:xfrm>
            <a:off x="1295400" y="448932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17526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TextBox 282"/>
          <p:cNvSpPr txBox="1"/>
          <p:nvPr/>
        </p:nvSpPr>
        <p:spPr>
          <a:xfrm>
            <a:off x="1828800" y="448821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0960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TextBox 284"/>
          <p:cNvSpPr txBox="1"/>
          <p:nvPr/>
        </p:nvSpPr>
        <p:spPr>
          <a:xfrm>
            <a:off x="6057900" y="447697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233787" y="4326063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188506" y="4405229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607634" y="4326063"/>
            <a:ext cx="10287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Plus 293"/>
          <p:cNvSpPr/>
          <p:nvPr/>
        </p:nvSpPr>
        <p:spPr>
          <a:xfrm>
            <a:off x="2743200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Plus 295"/>
          <p:cNvSpPr/>
          <p:nvPr/>
        </p:nvSpPr>
        <p:spPr>
          <a:xfrm>
            <a:off x="416948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Plus 297"/>
          <p:cNvSpPr/>
          <p:nvPr/>
        </p:nvSpPr>
        <p:spPr>
          <a:xfrm>
            <a:off x="567107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32004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3124200" y="4363694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307" name="Equal 306"/>
          <p:cNvSpPr/>
          <p:nvPr/>
        </p:nvSpPr>
        <p:spPr>
          <a:xfrm>
            <a:off x="7141284" y="5368711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8" name="Plus 307"/>
          <p:cNvSpPr/>
          <p:nvPr/>
        </p:nvSpPr>
        <p:spPr>
          <a:xfrm>
            <a:off x="1295400" y="5392675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1752600" y="5229411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TextBox 312"/>
          <p:cNvSpPr txBox="1"/>
          <p:nvPr/>
        </p:nvSpPr>
        <p:spPr>
          <a:xfrm>
            <a:off x="1828800" y="53915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6096000" y="522941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233787" y="5229411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TextBox 320"/>
          <p:cNvSpPr txBox="1"/>
          <p:nvPr/>
        </p:nvSpPr>
        <p:spPr>
          <a:xfrm>
            <a:off x="188506" y="5308577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323" name="Rectangle 322"/>
          <p:cNvSpPr/>
          <p:nvPr/>
        </p:nvSpPr>
        <p:spPr>
          <a:xfrm>
            <a:off x="4607634" y="5229411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4572000" y="5379123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325" name="Plus 324"/>
          <p:cNvSpPr/>
          <p:nvPr/>
        </p:nvSpPr>
        <p:spPr>
          <a:xfrm>
            <a:off x="2743200" y="538181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Plus 325"/>
          <p:cNvSpPr/>
          <p:nvPr/>
        </p:nvSpPr>
        <p:spPr>
          <a:xfrm>
            <a:off x="4169484" y="538181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Plus 326"/>
          <p:cNvSpPr/>
          <p:nvPr/>
        </p:nvSpPr>
        <p:spPr>
          <a:xfrm>
            <a:off x="5671074" y="538181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3200400" y="5229411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TextBox 328"/>
          <p:cNvSpPr txBox="1"/>
          <p:nvPr/>
        </p:nvSpPr>
        <p:spPr>
          <a:xfrm>
            <a:off x="3124200" y="526704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</p:spTree>
    <p:extLst>
      <p:ext uri="{BB962C8B-B14F-4D97-AF65-F5344CB8AC3E}">
        <p14:creationId xmlns:p14="http://schemas.microsoft.com/office/powerpoint/2010/main" val="783169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Transformation Equation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543800" y="1981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Frustration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7543800" y="54102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Stagnation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43800" y="28194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Resistance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7543800" y="36576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Confusion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7543800" y="4495800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Anxiety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0CF583F-5D85-F04F-AF59-1BF97D72BB67}"/>
              </a:ext>
            </a:extLst>
          </p:cNvPr>
          <p:cNvSpPr txBox="1"/>
          <p:nvPr/>
        </p:nvSpPr>
        <p:spPr>
          <a:xfrm>
            <a:off x="233787" y="5333255"/>
            <a:ext cx="11001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0196163-37EE-9344-B00D-E02BC9653C57}"/>
              </a:ext>
            </a:extLst>
          </p:cNvPr>
          <p:cNvSpPr txBox="1"/>
          <p:nvPr/>
        </p:nvSpPr>
        <p:spPr>
          <a:xfrm>
            <a:off x="1828800" y="200637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AFF7C9-FDF4-FE45-AE3D-68D570E76041}"/>
              </a:ext>
            </a:extLst>
          </p:cNvPr>
          <p:cNvSpPr txBox="1"/>
          <p:nvPr/>
        </p:nvSpPr>
        <p:spPr>
          <a:xfrm>
            <a:off x="1828800" y="367227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88F0710-129D-6A40-8CDF-E8DA00F7522E}"/>
              </a:ext>
            </a:extLst>
          </p:cNvPr>
          <p:cNvSpPr txBox="1"/>
          <p:nvPr/>
        </p:nvSpPr>
        <p:spPr>
          <a:xfrm>
            <a:off x="1828800" y="44920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434C987-1B02-CE4A-B706-A9639042A967}"/>
              </a:ext>
            </a:extLst>
          </p:cNvPr>
          <p:cNvSpPr txBox="1"/>
          <p:nvPr/>
        </p:nvSpPr>
        <p:spPr>
          <a:xfrm>
            <a:off x="1828800" y="5410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620F914-6391-1A48-B874-7A060DC793DF}"/>
              </a:ext>
            </a:extLst>
          </p:cNvPr>
          <p:cNvSpPr txBox="1"/>
          <p:nvPr/>
        </p:nvSpPr>
        <p:spPr>
          <a:xfrm>
            <a:off x="3124200" y="534452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6EC3EB7-9511-B146-877A-E7A2AB86D33D}"/>
              </a:ext>
            </a:extLst>
          </p:cNvPr>
          <p:cNvSpPr txBox="1"/>
          <p:nvPr/>
        </p:nvSpPr>
        <p:spPr>
          <a:xfrm>
            <a:off x="4572000" y="1984672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6D0389-676D-0A49-A1EE-FC20FD87E1EA}"/>
              </a:ext>
            </a:extLst>
          </p:cNvPr>
          <p:cNvSpPr txBox="1"/>
          <p:nvPr/>
        </p:nvSpPr>
        <p:spPr>
          <a:xfrm>
            <a:off x="4568605" y="5444148"/>
            <a:ext cx="106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5218809-D4D8-F645-8C24-60BA76AAE975}"/>
              </a:ext>
            </a:extLst>
          </p:cNvPr>
          <p:cNvSpPr txBox="1"/>
          <p:nvPr/>
        </p:nvSpPr>
        <p:spPr>
          <a:xfrm>
            <a:off x="6057900" y="451918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19A7F-A8F1-4A4E-A539-389A70A58FF2}"/>
              </a:ext>
            </a:extLst>
          </p:cNvPr>
          <p:cNvSpPr txBox="1"/>
          <p:nvPr/>
        </p:nvSpPr>
        <p:spPr>
          <a:xfrm>
            <a:off x="233787" y="5939217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Copyright © 2019 Ria Story and Mack Story. All Rights Reserved.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1649DC56-C141-8248-B1A5-519807D555C1}"/>
              </a:ext>
            </a:extLst>
          </p:cNvPr>
          <p:cNvSpPr/>
          <p:nvPr/>
        </p:nvSpPr>
        <p:spPr>
          <a:xfrm>
            <a:off x="7467600" y="5237736"/>
            <a:ext cx="1232065" cy="7364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Equal 155"/>
          <p:cNvSpPr/>
          <p:nvPr/>
        </p:nvSpPr>
        <p:spPr>
          <a:xfrm>
            <a:off x="7141284" y="2765264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Plus 156"/>
          <p:cNvSpPr/>
          <p:nvPr/>
        </p:nvSpPr>
        <p:spPr>
          <a:xfrm>
            <a:off x="1295400" y="2789228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0960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6057900" y="27768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233787" y="2625964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188506" y="2705130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607634" y="2625964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572000" y="2775676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164" name="Plus 163"/>
          <p:cNvSpPr/>
          <p:nvPr/>
        </p:nvSpPr>
        <p:spPr>
          <a:xfrm>
            <a:off x="2743200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Plus 164"/>
          <p:cNvSpPr/>
          <p:nvPr/>
        </p:nvSpPr>
        <p:spPr>
          <a:xfrm>
            <a:off x="416948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Plus 165"/>
          <p:cNvSpPr/>
          <p:nvPr/>
        </p:nvSpPr>
        <p:spPr>
          <a:xfrm>
            <a:off x="5671074" y="277836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200400" y="2625964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3124200" y="266359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33787" y="1814577"/>
            <a:ext cx="1032672" cy="6023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Group 169"/>
          <p:cNvGrpSpPr/>
          <p:nvPr/>
        </p:nvGrpSpPr>
        <p:grpSpPr>
          <a:xfrm>
            <a:off x="188506" y="990600"/>
            <a:ext cx="8847918" cy="609600"/>
            <a:chOff x="188506" y="990600"/>
            <a:chExt cx="8847918" cy="609600"/>
          </a:xfrm>
        </p:grpSpPr>
        <p:sp>
          <p:nvSpPr>
            <p:cNvPr id="171" name="Equal 170"/>
            <p:cNvSpPr/>
            <p:nvPr/>
          </p:nvSpPr>
          <p:spPr>
            <a:xfrm>
              <a:off x="7141284" y="1129900"/>
              <a:ext cx="304800" cy="394100"/>
            </a:xfrm>
            <a:prstGeom prst="mathEqual">
              <a:avLst>
                <a:gd name="adj1" fmla="val 4413"/>
                <a:gd name="adj2" fmla="val 10506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465807" y="1161826"/>
              <a:ext cx="15706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Transformation</a:t>
              </a:r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188506" y="990600"/>
              <a:ext cx="6859994" cy="609600"/>
              <a:chOff x="188506" y="990600"/>
              <a:chExt cx="6859994" cy="609600"/>
            </a:xfrm>
          </p:grpSpPr>
          <p:sp>
            <p:nvSpPr>
              <p:cNvPr id="174" name="Plus 173"/>
              <p:cNvSpPr/>
              <p:nvPr/>
            </p:nvSpPr>
            <p:spPr>
              <a:xfrm>
                <a:off x="1295400" y="1153864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>
                <a:off x="1752600" y="990600"/>
                <a:ext cx="914400" cy="609600"/>
                <a:chOff x="1752600" y="990600"/>
                <a:chExt cx="914400" cy="609600"/>
              </a:xfrm>
            </p:grpSpPr>
            <p:sp>
              <p:nvSpPr>
                <p:cNvPr id="196" name="Rectangle 195"/>
                <p:cNvSpPr/>
                <p:nvPr/>
              </p:nvSpPr>
              <p:spPr>
                <a:xfrm>
                  <a:off x="17526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828800" y="1152752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Buy-In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6" name="Group 175"/>
              <p:cNvGrpSpPr/>
              <p:nvPr/>
            </p:nvGrpSpPr>
            <p:grpSpPr>
              <a:xfrm>
                <a:off x="6057900" y="990600"/>
                <a:ext cx="990600" cy="609600"/>
                <a:chOff x="6057900" y="990600"/>
                <a:chExt cx="990600" cy="609600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60960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6057900" y="1141511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Execution</a:t>
                  </a: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188506" y="990600"/>
                <a:ext cx="1123950" cy="609600"/>
                <a:chOff x="188506" y="990600"/>
                <a:chExt cx="1123950" cy="609600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>
                  <a:off x="233787" y="990600"/>
                  <a:ext cx="1023513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88506" y="1069766"/>
                  <a:ext cx="112395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Leadership Development</a:t>
                  </a: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4572000" y="990600"/>
                <a:ext cx="1085850" cy="609600"/>
                <a:chOff x="4572000" y="990600"/>
                <a:chExt cx="1085850" cy="609600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4607634" y="990600"/>
                  <a:ext cx="10287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572000" y="1140312"/>
                  <a:ext cx="1085850" cy="2846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50" dirty="0">
                      <a:solidFill>
                        <a:schemeClr val="bg1"/>
                      </a:solidFill>
                    </a:rPr>
                    <a:t>Competency</a:t>
                  </a:r>
                </a:p>
              </p:txBody>
            </p:sp>
          </p:grpSp>
          <p:sp>
            <p:nvSpPr>
              <p:cNvPr id="179" name="Plus 178"/>
              <p:cNvSpPr/>
              <p:nvPr/>
            </p:nvSpPr>
            <p:spPr>
              <a:xfrm>
                <a:off x="2743200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Plus 179"/>
              <p:cNvSpPr/>
              <p:nvPr/>
            </p:nvSpPr>
            <p:spPr>
              <a:xfrm>
                <a:off x="416948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Plus 180"/>
              <p:cNvSpPr/>
              <p:nvPr/>
            </p:nvSpPr>
            <p:spPr>
              <a:xfrm>
                <a:off x="5671074" y="1143000"/>
                <a:ext cx="381000" cy="370137"/>
              </a:xfrm>
              <a:prstGeom prst="mathPlus">
                <a:avLst>
                  <a:gd name="adj1" fmla="val 3816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3124200" y="990600"/>
                <a:ext cx="1066800" cy="609600"/>
                <a:chOff x="3124200" y="990600"/>
                <a:chExt cx="1066800" cy="609600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>
                  <a:off x="3200400" y="990600"/>
                  <a:ext cx="914400" cy="6096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3124200" y="1028231"/>
                  <a:ext cx="1066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Unifying Purpose</a:t>
                  </a:r>
                </a:p>
              </p:txBody>
            </p:sp>
          </p:grpSp>
        </p:grpSp>
      </p:grpSp>
      <p:sp>
        <p:nvSpPr>
          <p:cNvPr id="214" name="Equal 213"/>
          <p:cNvSpPr/>
          <p:nvPr/>
        </p:nvSpPr>
        <p:spPr>
          <a:xfrm>
            <a:off x="7138809" y="1946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Plus 214"/>
          <p:cNvSpPr/>
          <p:nvPr/>
        </p:nvSpPr>
        <p:spPr>
          <a:xfrm>
            <a:off x="1323609" y="1924580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17501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1826325" y="1969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0935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6055425" y="1958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4605159" y="1807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4569525" y="1957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229" name="Plus 228"/>
          <p:cNvSpPr/>
          <p:nvPr/>
        </p:nvSpPr>
        <p:spPr>
          <a:xfrm>
            <a:off x="2740725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lus 230"/>
          <p:cNvSpPr/>
          <p:nvPr/>
        </p:nvSpPr>
        <p:spPr>
          <a:xfrm>
            <a:off x="4167009" y="1916089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Plus 231"/>
          <p:cNvSpPr/>
          <p:nvPr/>
        </p:nvSpPr>
        <p:spPr>
          <a:xfrm>
            <a:off x="5668599" y="1929504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3197925" y="1807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TextBox 237"/>
          <p:cNvSpPr txBox="1"/>
          <p:nvPr/>
        </p:nvSpPr>
        <p:spPr>
          <a:xfrm>
            <a:off x="3121725" y="18450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752600" y="264655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Equal 239"/>
          <p:cNvSpPr/>
          <p:nvPr/>
        </p:nvSpPr>
        <p:spPr>
          <a:xfrm>
            <a:off x="7141284" y="3627677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4" name="Plus 243"/>
          <p:cNvSpPr/>
          <p:nvPr/>
        </p:nvSpPr>
        <p:spPr>
          <a:xfrm>
            <a:off x="1295400" y="365164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17526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TextBox 247"/>
          <p:cNvSpPr txBox="1"/>
          <p:nvPr/>
        </p:nvSpPr>
        <p:spPr>
          <a:xfrm>
            <a:off x="1828800" y="365052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096000" y="3488377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6057900" y="36392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233787" y="3488377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259"/>
          <p:cNvSpPr txBox="1"/>
          <p:nvPr/>
        </p:nvSpPr>
        <p:spPr>
          <a:xfrm>
            <a:off x="188506" y="3567543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4607634" y="3488377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/>
          <p:cNvSpPr txBox="1"/>
          <p:nvPr/>
        </p:nvSpPr>
        <p:spPr>
          <a:xfrm>
            <a:off x="4572000" y="3638089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263" name="Plus 262"/>
          <p:cNvSpPr/>
          <p:nvPr/>
        </p:nvSpPr>
        <p:spPr>
          <a:xfrm>
            <a:off x="2743200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Plus 266"/>
          <p:cNvSpPr/>
          <p:nvPr/>
        </p:nvSpPr>
        <p:spPr>
          <a:xfrm>
            <a:off x="416948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Plus 268"/>
          <p:cNvSpPr/>
          <p:nvPr/>
        </p:nvSpPr>
        <p:spPr>
          <a:xfrm>
            <a:off x="5671074" y="364077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3200400" y="3482818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qual 272"/>
          <p:cNvSpPr/>
          <p:nvPr/>
        </p:nvSpPr>
        <p:spPr>
          <a:xfrm>
            <a:off x="7141284" y="4465363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5" name="Plus 274"/>
          <p:cNvSpPr/>
          <p:nvPr/>
        </p:nvSpPr>
        <p:spPr>
          <a:xfrm>
            <a:off x="1295400" y="4489327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17526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TextBox 282"/>
          <p:cNvSpPr txBox="1"/>
          <p:nvPr/>
        </p:nvSpPr>
        <p:spPr>
          <a:xfrm>
            <a:off x="1828800" y="448821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0960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TextBox 284"/>
          <p:cNvSpPr txBox="1"/>
          <p:nvPr/>
        </p:nvSpPr>
        <p:spPr>
          <a:xfrm>
            <a:off x="6057900" y="447697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Execution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233787" y="4326063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188506" y="4405229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4607634" y="4326063"/>
            <a:ext cx="10287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Plus 293"/>
          <p:cNvSpPr/>
          <p:nvPr/>
        </p:nvSpPr>
        <p:spPr>
          <a:xfrm>
            <a:off x="2743200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Plus 295"/>
          <p:cNvSpPr/>
          <p:nvPr/>
        </p:nvSpPr>
        <p:spPr>
          <a:xfrm>
            <a:off x="416948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Plus 297"/>
          <p:cNvSpPr/>
          <p:nvPr/>
        </p:nvSpPr>
        <p:spPr>
          <a:xfrm>
            <a:off x="5671074" y="4478463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3200400" y="4326063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3124200" y="4363694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  <p:sp>
        <p:nvSpPr>
          <p:cNvPr id="307" name="Equal 306"/>
          <p:cNvSpPr/>
          <p:nvPr/>
        </p:nvSpPr>
        <p:spPr>
          <a:xfrm>
            <a:off x="7141284" y="5368711"/>
            <a:ext cx="304800" cy="394100"/>
          </a:xfrm>
          <a:prstGeom prst="mathEqual">
            <a:avLst>
              <a:gd name="adj1" fmla="val 4413"/>
              <a:gd name="adj2" fmla="val 1050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8" name="Plus 307"/>
          <p:cNvSpPr/>
          <p:nvPr/>
        </p:nvSpPr>
        <p:spPr>
          <a:xfrm>
            <a:off x="1295400" y="5392675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1752600" y="5229411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TextBox 312"/>
          <p:cNvSpPr txBox="1"/>
          <p:nvPr/>
        </p:nvSpPr>
        <p:spPr>
          <a:xfrm>
            <a:off x="1828800" y="53915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Buy-In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6096000" y="5229411"/>
            <a:ext cx="914400" cy="609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233787" y="5229411"/>
            <a:ext cx="1023513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TextBox 320"/>
          <p:cNvSpPr txBox="1"/>
          <p:nvPr/>
        </p:nvSpPr>
        <p:spPr>
          <a:xfrm>
            <a:off x="188506" y="5308577"/>
            <a:ext cx="1123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Leadership Development</a:t>
            </a:r>
          </a:p>
        </p:txBody>
      </p:sp>
      <p:sp>
        <p:nvSpPr>
          <p:cNvPr id="323" name="Rectangle 322"/>
          <p:cNvSpPr/>
          <p:nvPr/>
        </p:nvSpPr>
        <p:spPr>
          <a:xfrm>
            <a:off x="4607634" y="5229411"/>
            <a:ext cx="10287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4572000" y="5379123"/>
            <a:ext cx="108585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>
                <a:solidFill>
                  <a:schemeClr val="bg1"/>
                </a:solidFill>
              </a:rPr>
              <a:t>Competency</a:t>
            </a:r>
          </a:p>
        </p:txBody>
      </p:sp>
      <p:sp>
        <p:nvSpPr>
          <p:cNvPr id="325" name="Plus 324"/>
          <p:cNvSpPr/>
          <p:nvPr/>
        </p:nvSpPr>
        <p:spPr>
          <a:xfrm>
            <a:off x="2743200" y="538181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Plus 325"/>
          <p:cNvSpPr/>
          <p:nvPr/>
        </p:nvSpPr>
        <p:spPr>
          <a:xfrm>
            <a:off x="4169484" y="538181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Plus 326"/>
          <p:cNvSpPr/>
          <p:nvPr/>
        </p:nvSpPr>
        <p:spPr>
          <a:xfrm>
            <a:off x="5671074" y="5381811"/>
            <a:ext cx="381000" cy="370137"/>
          </a:xfrm>
          <a:prstGeom prst="mathPlus">
            <a:avLst>
              <a:gd name="adj1" fmla="val 381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3200400" y="5229411"/>
            <a:ext cx="914400" cy="609600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TextBox 328"/>
          <p:cNvSpPr txBox="1"/>
          <p:nvPr/>
        </p:nvSpPr>
        <p:spPr>
          <a:xfrm>
            <a:off x="3124200" y="526704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Unifying Purpose</a:t>
            </a:r>
          </a:p>
        </p:txBody>
      </p:sp>
    </p:spTree>
    <p:extLst>
      <p:ext uri="{BB962C8B-B14F-4D97-AF65-F5344CB8AC3E}">
        <p14:creationId xmlns:p14="http://schemas.microsoft.com/office/powerpoint/2010/main" val="6379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011F-90B7-014E-AB6C-0B979878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Takes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C3F8E-D724-354C-9EC2-D9BFE909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 often </a:t>
            </a:r>
            <a:r>
              <a:rPr lang="en-US" u="sng" dirty="0"/>
              <a:t>overestimate</a:t>
            </a:r>
            <a:r>
              <a:rPr lang="en-US" dirty="0"/>
              <a:t> the impact of a single event, and many leaders also </a:t>
            </a:r>
            <a:r>
              <a:rPr lang="en-US" u="sng" dirty="0"/>
              <a:t>underestimate</a:t>
            </a:r>
            <a:r>
              <a:rPr lang="en-US" dirty="0"/>
              <a:t> the impact of consistent growth over time, the process.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3200" b="1" i="1" dirty="0"/>
          </a:p>
          <a:p>
            <a:pPr marL="0" indent="0" algn="ctr">
              <a:buNone/>
            </a:pPr>
            <a:r>
              <a:rPr lang="en-US" sz="3200" b="1" i="1" dirty="0"/>
              <a:t>Without a transformational leader,</a:t>
            </a:r>
          </a:p>
          <a:p>
            <a:pPr marL="0" indent="0" algn="ctr">
              <a:buNone/>
            </a:pPr>
            <a:r>
              <a:rPr lang="en-US" sz="3200" b="1" i="1" dirty="0"/>
              <a:t>there won’t be a cultural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3387970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2880" y="2211384"/>
            <a:ext cx="8577072" cy="284067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5500" b="0" i="0" kern="1200">
                <a:solidFill>
                  <a:srgbClr val="737373"/>
                </a:solidFill>
                <a:latin typeface="Whitney HTF Medium"/>
                <a:ea typeface="+mj-ea"/>
                <a:cs typeface="Whitney HTF Medium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Thank you! </a:t>
            </a:r>
          </a:p>
          <a:p>
            <a:r>
              <a:rPr lang="en-US" sz="2800" dirty="0">
                <a:solidFill>
                  <a:schemeClr val="bg1"/>
                </a:solidFill>
                <a:latin typeface="Bodoni 72 Book" pitchFamily="2" charset="0"/>
                <a:ea typeface="Bodoni 72 Book" charset="0"/>
                <a:cs typeface="Times New Roman" panose="02020603050405020304" pitchFamily="18" charset="0"/>
              </a:rPr>
              <a:t>Ria and Mack Story, Facilitators </a:t>
            </a:r>
          </a:p>
          <a:p>
            <a:r>
              <a:rPr lang="en-US" sz="2800" dirty="0">
                <a:solidFill>
                  <a:schemeClr val="bg1"/>
                </a:solidFill>
                <a:latin typeface="Bodoni 72 Book" pitchFamily="2" charset="0"/>
                <a:ea typeface="Bodoni 72 Book" charset="0"/>
                <a:cs typeface="Times New Roman" panose="02020603050405020304" pitchFamily="18" charset="0"/>
              </a:rPr>
              <a:t>Upcoming </a:t>
            </a:r>
            <a:r>
              <a:rPr lang="en-US" sz="2800" dirty="0" err="1">
                <a:solidFill>
                  <a:schemeClr val="bg1"/>
                </a:solidFill>
                <a:latin typeface="Bodoni 72 Book" pitchFamily="2" charset="0"/>
                <a:ea typeface="Bodoni 72 Book" charset="0"/>
                <a:cs typeface="Times New Roman" panose="02020603050405020304" pitchFamily="18" charset="0"/>
              </a:rPr>
              <a:t>LearnNow</a:t>
            </a:r>
            <a:r>
              <a:rPr lang="en-US" sz="2800" dirty="0">
                <a:solidFill>
                  <a:schemeClr val="bg1"/>
                </a:solidFill>
                <a:latin typeface="Bodoni 72 Book" pitchFamily="2" charset="0"/>
                <a:ea typeface="Bodoni 72 Book" charset="0"/>
                <a:cs typeface="Times New Roman" panose="02020603050405020304" pitchFamily="18" charset="0"/>
              </a:rPr>
              <a:t> Transformational Leadership</a:t>
            </a:r>
          </a:p>
          <a:p>
            <a:endParaRPr lang="en-US" sz="2800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  <a:hlinkClick r:id="rId3"/>
              </a:rPr>
              <a:t>https://www.td.org/events/learnnow-transformational-leadership</a:t>
            </a:r>
            <a:r>
              <a:rPr lang="en-US" sz="2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 </a:t>
            </a:r>
          </a:p>
          <a:p>
            <a:endParaRPr lang="en-US" sz="2800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odoni 72 Book" charset="0"/>
                <a:ea typeface="Bodoni 72 Book" charset="0"/>
                <a:cs typeface="Bodoni 72 Book" charset="0"/>
              </a:rPr>
              <a:t>Alexandria, VA April 11-12</a:t>
            </a:r>
          </a:p>
          <a:p>
            <a:endParaRPr lang="en-US" sz="2800" dirty="0">
              <a:solidFill>
                <a:schemeClr val="bg1"/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9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289FF-4C4B-274C-B44F-714882523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22" y="227614"/>
            <a:ext cx="3139620" cy="213458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82513-C036-4142-B62E-1A6134B6E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07911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rgbClr val="2623C0"/>
              </a:buClr>
              <a:buFont typeface="Wingdings" pitchFamily="2" charset="2"/>
              <a:buChar char="Ø"/>
            </a:pPr>
            <a:endParaRPr lang="en-US" sz="2400" dirty="0">
              <a:latin typeface="Whitney HTF Regular"/>
              <a:cs typeface="Whitney HTF Regular"/>
            </a:endParaRPr>
          </a:p>
          <a:p>
            <a:pPr>
              <a:buClr>
                <a:srgbClr val="2623C0"/>
              </a:buClr>
              <a:buFont typeface="Wingdings" pitchFamily="2" charset="2"/>
              <a:buChar char="Ø"/>
            </a:pPr>
            <a:endParaRPr lang="en-US" dirty="0">
              <a:latin typeface="Whitney HTF Regular"/>
              <a:cs typeface="Whitney HTF Regular"/>
            </a:endParaRPr>
          </a:p>
          <a:p>
            <a:pPr marL="0" indent="0">
              <a:buClr>
                <a:srgbClr val="2623C0"/>
              </a:buClr>
              <a:buNone/>
            </a:pPr>
            <a:endParaRPr lang="en-US" sz="2000" dirty="0">
              <a:solidFill>
                <a:srgbClr val="737373"/>
              </a:solidFill>
              <a:latin typeface="Whitney HTF Regular"/>
              <a:cs typeface="Whitney HTF Regula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29DD79-823E-FE45-9997-FDC4F9BE5462}"/>
              </a:ext>
            </a:extLst>
          </p:cNvPr>
          <p:cNvSpPr txBox="1">
            <a:spLocks/>
          </p:cNvSpPr>
          <p:nvPr/>
        </p:nvSpPr>
        <p:spPr>
          <a:xfrm>
            <a:off x="914400" y="2947260"/>
            <a:ext cx="7659793" cy="2927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2623C0"/>
              </a:buClr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2000" kern="1200">
                <a:solidFill>
                  <a:srgbClr val="2623C0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rgbClr val="000000"/>
                </a:solidFill>
              </a:rPr>
              <a:t>What is Transformational Leadership?</a:t>
            </a: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</a:rPr>
              <a:t>Why do we need Transformation? The 3 Dilemmas </a:t>
            </a: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</a:rPr>
              <a:t>What is The Transformation Equation?</a:t>
            </a:r>
          </a:p>
          <a:p>
            <a:pPr marL="0" indent="0">
              <a:buFont typeface="Wingdings" pitchFamily="2" charset="2"/>
              <a:buNone/>
            </a:pPr>
            <a:endParaRPr lang="en-US" sz="1500" dirty="0">
              <a:solidFill>
                <a:srgbClr val="000000"/>
              </a:solidFill>
            </a:endParaRPr>
          </a:p>
          <a:p>
            <a:r>
              <a:rPr lang="en-US" sz="1500" dirty="0">
                <a:solidFill>
                  <a:srgbClr val="000000"/>
                </a:solidFill>
              </a:rPr>
              <a:t>What happens transformational components are missing? </a:t>
            </a:r>
          </a:p>
        </p:txBody>
      </p:sp>
    </p:spTree>
    <p:extLst>
      <p:ext uri="{BB962C8B-B14F-4D97-AF65-F5344CB8AC3E}">
        <p14:creationId xmlns:p14="http://schemas.microsoft.com/office/powerpoint/2010/main" val="246143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15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C95DD6-8785-324C-A375-F82741954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2415322"/>
            <a:ext cx="2588798" cy="2399869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Transformation Isn’t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06DDF-455C-A44A-A978-6277FAA3C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804672"/>
            <a:ext cx="4711446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“85% of companies have undertaken a transformation during the past decade.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Nearly 75% of those fail to improve business performance, either short term or long term.”</a:t>
            </a:r>
            <a:endParaRPr lang="en-US" sz="4400" i="1" dirty="0"/>
          </a:p>
          <a:p>
            <a:pPr marL="0" indent="0">
              <a:buNone/>
            </a:pPr>
            <a:r>
              <a:rPr lang="en-US" sz="1600" i="1" dirty="0"/>
              <a:t>Harvard Business Review, Changing Minds, June 2018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034680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50379-AE7B-DC4B-BDA4-13280C60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Transformational Leadership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33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51EAE0-6185-2D43-8055-288BEDEFFE8B}"/>
              </a:ext>
            </a:extLst>
          </p:cNvPr>
          <p:cNvSpPr/>
          <p:nvPr/>
        </p:nvSpPr>
        <p:spPr>
          <a:xfrm>
            <a:off x="5949538" y="77117"/>
            <a:ext cx="3194462" cy="65054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32FD0A-5F94-E241-AB39-FC6956AE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5363261" cy="1676603"/>
          </a:xfrm>
        </p:spPr>
        <p:txBody>
          <a:bodyPr>
            <a:normAutofit/>
          </a:bodyPr>
          <a:lstStyle/>
          <a:p>
            <a:r>
              <a:rPr lang="en-US" dirty="0"/>
              <a:t>Transformational Leadership: What is it? 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1BB1D5A-95F0-E44B-A0FC-CD0DDE27F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4" y="2074690"/>
            <a:ext cx="5225335" cy="3785419"/>
          </a:xfrm>
        </p:spPr>
        <p:txBody>
          <a:bodyPr>
            <a:normAutofit/>
          </a:bodyPr>
          <a:lstStyle/>
          <a:p>
            <a:r>
              <a:rPr lang="en-US" dirty="0"/>
              <a:t>Leadership is Influence</a:t>
            </a:r>
          </a:p>
          <a:p>
            <a:endParaRPr lang="en-US" dirty="0"/>
          </a:p>
          <a:p>
            <a:r>
              <a:rPr lang="en-US" dirty="0"/>
              <a:t>Transformation is a “Lasting Difference in Form,” not short term change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B66BCFCC-72A9-7345-A541-8FCF898217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08" r="1" b="1"/>
          <a:stretch/>
        </p:blipFill>
        <p:spPr>
          <a:xfrm>
            <a:off x="6087466" y="1665583"/>
            <a:ext cx="2913169" cy="3526834"/>
          </a:xfrm>
          <a:prstGeom prst="rect">
            <a:avLst/>
          </a:prstGeom>
          <a:effectLst/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FABFA81-82B4-5C4A-ACC1-57D1870394A4}"/>
              </a:ext>
            </a:extLst>
          </p:cNvPr>
          <p:cNvSpPr txBox="1">
            <a:spLocks/>
          </p:cNvSpPr>
          <p:nvPr/>
        </p:nvSpPr>
        <p:spPr>
          <a:xfrm>
            <a:off x="486694" y="4317995"/>
            <a:ext cx="5225334" cy="2540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2623C0"/>
              </a:buClr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2000" kern="1200">
                <a:solidFill>
                  <a:srgbClr val="2623C0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Transformational leadership is influencing people and organizations in a way that results in positive transformation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3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EF0897-2E66-8543-8271-3A3F56940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840037"/>
          </a:xfrm>
        </p:spPr>
        <p:txBody>
          <a:bodyPr>
            <a:normAutofit/>
          </a:bodyPr>
          <a:lstStyle/>
          <a:p>
            <a:r>
              <a:rPr lang="en-US" sz="5000" dirty="0"/>
              <a:t>Why Do We Need Transformation?</a:t>
            </a:r>
            <a:br>
              <a:rPr lang="en-US" sz="5000" dirty="0"/>
            </a:br>
            <a:r>
              <a:rPr lang="en-US" sz="5000" dirty="0"/>
              <a:t>The 3 Dilemmas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202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116DE0-673C-7B4B-B7CE-A8EA84633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9109" y="2925386"/>
            <a:ext cx="3954079" cy="29655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5C8AD2-A34B-474C-A81B-3C39D8F6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Engagement Dilemma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F954A7-6979-B64A-8C14-52A696B05D6B}"/>
              </a:ext>
            </a:extLst>
          </p:cNvPr>
          <p:cNvSpPr txBox="1">
            <a:spLocks/>
          </p:cNvSpPr>
          <p:nvPr/>
        </p:nvSpPr>
        <p:spPr>
          <a:xfrm>
            <a:off x="628650" y="3297264"/>
            <a:ext cx="3728297" cy="2452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2623C0"/>
              </a:buClr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2000" kern="1200">
                <a:solidFill>
                  <a:srgbClr val="2623C0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just"/>
            <a:r>
              <a:rPr lang="en-US" dirty="0"/>
              <a:t>Disengaged employees are a symptom of disengaged leaders at one or more levels in the organization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A8AE-075C-0D48-BB6F-A5C56F4B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4301"/>
            <a:ext cx="7886700" cy="4351338"/>
          </a:xfrm>
        </p:spPr>
        <p:txBody>
          <a:bodyPr/>
          <a:lstStyle/>
          <a:p>
            <a:pPr algn="just"/>
            <a:r>
              <a:rPr lang="en-US" dirty="0"/>
              <a:t>Leaders are frustrated with lack of employee engagement; employees are frustrated with lack of leader engagement</a:t>
            </a:r>
          </a:p>
          <a:p>
            <a:pPr algn="just"/>
            <a:r>
              <a:rPr lang="en-US" dirty="0"/>
              <a:t>Engagement at all levels is the key to reducing turnover, costs, and frustrations for organizational leaders</a:t>
            </a:r>
          </a:p>
        </p:txBody>
      </p:sp>
    </p:spTree>
    <p:extLst>
      <p:ext uri="{BB962C8B-B14F-4D97-AF65-F5344CB8AC3E}">
        <p14:creationId xmlns:p14="http://schemas.microsoft.com/office/powerpoint/2010/main" val="320005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Top Corners Rounded 13">
            <a:extLst>
              <a:ext uri="{FF2B5EF4-FFF2-40B4-BE49-F238E27FC236}">
                <a16:creationId xmlns:a16="http://schemas.microsoft.com/office/drawing/2014/main" id="{76E6212F-EB21-4328-8386-832840CB4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37536" y="1604792"/>
            <a:ext cx="5923488" cy="3648417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7A736C-1EFC-7D4D-90CC-CE95ECED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36" y="1122363"/>
            <a:ext cx="2978415" cy="32493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Engagement Starts at</a:t>
            </a:r>
            <a:b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Top </a:t>
            </a:r>
            <a:b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10">
            <a:extLst>
              <a:ext uri="{FF2B5EF4-FFF2-40B4-BE49-F238E27FC236}">
                <a16:creationId xmlns:a16="http://schemas.microsoft.com/office/drawing/2014/main" id="{D435F88F-9374-4240-8F57-91E52342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235" y="4714874"/>
            <a:ext cx="2978416" cy="124080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 defTabSz="914400">
              <a:spcBef>
                <a:spcPts val="1000"/>
              </a:spcBef>
              <a:buNone/>
            </a:pPr>
            <a:r>
              <a:rPr lang="en-US" sz="15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Research shows </a:t>
            </a:r>
            <a:r>
              <a:rPr lang="en-US" sz="1500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79% of employees are, on average, 40% more productive and engaged when working for a better leader.</a:t>
            </a:r>
            <a:endPara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 defTabSz="914400">
              <a:spcBef>
                <a:spcPts val="1000"/>
              </a:spcBef>
              <a:buNone/>
            </a:pPr>
            <a:endPara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 defTabSz="914400">
              <a:spcBef>
                <a:spcPts val="1000"/>
              </a:spcBef>
              <a:buNone/>
            </a:pPr>
            <a:endPara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 defTabSz="914400">
              <a:spcBef>
                <a:spcPts val="1000"/>
              </a:spcBef>
              <a:buNone/>
            </a:pPr>
            <a:endPara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 defTabSz="914400">
              <a:spcBef>
                <a:spcPts val="1000"/>
              </a:spcBef>
              <a:buNone/>
            </a:pPr>
            <a:endPara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ectangle: Top Corners Rounded 15">
            <a:extLst>
              <a:ext uri="{FF2B5EF4-FFF2-40B4-BE49-F238E27FC236}">
                <a16:creationId xmlns:a16="http://schemas.microsoft.com/office/drawing/2014/main" id="{9E74304E-CF2D-41E1-92CF-7FC50831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44075" y="1645100"/>
            <a:ext cx="5609397" cy="3567794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717401F-8127-4697-8085-3D6C69B5D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053" y="4559531"/>
            <a:ext cx="1198092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CD2635-AEDB-3243-8758-5B114CDED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2825" y="1682236"/>
            <a:ext cx="4906588" cy="3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89414"/>
      </p:ext>
    </p:extLst>
  </p:cSld>
  <p:clrMapOvr>
    <a:masterClrMapping/>
  </p:clrMapOvr>
</p:sld>
</file>

<file path=ppt/theme/theme1.xml><?xml version="1.0" encoding="utf-8"?>
<a:theme xmlns:a="http://schemas.openxmlformats.org/drawingml/2006/main" name="ATD Chapter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side Page (Optn 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1167</Words>
  <Application>Microsoft Office PowerPoint</Application>
  <PresentationFormat>On-screen Show (4:3)</PresentationFormat>
  <Paragraphs>406</Paragraphs>
  <Slides>27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Bodoni 72 Book</vt:lpstr>
      <vt:lpstr>Calibri</vt:lpstr>
      <vt:lpstr>Franklin Gothic Book</vt:lpstr>
      <vt:lpstr>Franklin Gothic Medium</vt:lpstr>
      <vt:lpstr>Mercury Italic</vt:lpstr>
      <vt:lpstr>Times New Roman</vt:lpstr>
      <vt:lpstr>Whitney HTF Medium</vt:lpstr>
      <vt:lpstr>Whitney HTF Regular</vt:lpstr>
      <vt:lpstr>Wingdings</vt:lpstr>
      <vt:lpstr>ATD Chapter Title</vt:lpstr>
      <vt:lpstr>Inside Page (Optn 2)</vt:lpstr>
      <vt:lpstr>Office Theme</vt:lpstr>
      <vt:lpstr>PowerPoint Presentation</vt:lpstr>
      <vt:lpstr>About Mack and Ria Story:</vt:lpstr>
      <vt:lpstr>PowerPoint Presentation</vt:lpstr>
      <vt:lpstr>Transformation Isn’t Easy</vt:lpstr>
      <vt:lpstr>Transformational Leadership</vt:lpstr>
      <vt:lpstr>Transformational Leadership: What is it? </vt:lpstr>
      <vt:lpstr>Why Do We Need Transformation? The 3 Dilemmas</vt:lpstr>
      <vt:lpstr>The Engagement Dilemma</vt:lpstr>
      <vt:lpstr>Engagement Starts at the Top  </vt:lpstr>
      <vt:lpstr>The Retention Dilemma</vt:lpstr>
      <vt:lpstr>Culture Vs. Strategy</vt:lpstr>
      <vt:lpstr>The Turnover Dilemma</vt:lpstr>
      <vt:lpstr>Character Leverages Competency</vt:lpstr>
      <vt:lpstr>What Is The Transformation Equation?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The Transformation Equation</vt:lpstr>
      <vt:lpstr>Transformation Takes Time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Story</dc:creator>
  <cp:lastModifiedBy>User</cp:lastModifiedBy>
  <cp:revision>23</cp:revision>
  <dcterms:created xsi:type="dcterms:W3CDTF">2019-02-16T20:49:57Z</dcterms:created>
  <dcterms:modified xsi:type="dcterms:W3CDTF">2019-02-25T18:25:36Z</dcterms:modified>
</cp:coreProperties>
</file>