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3" r:id="rId6"/>
    <p:sldId id="258" r:id="rId7"/>
    <p:sldId id="259" r:id="rId8"/>
    <p:sldId id="264" r:id="rId9"/>
    <p:sldId id="265" r:id="rId10"/>
    <p:sldId id="266" r:id="rId11"/>
    <p:sldId id="268" r:id="rId12"/>
    <p:sldId id="269" r:id="rId13"/>
    <p:sldId id="260" r:id="rId14"/>
    <p:sldId id="26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 Martin" initials="GM" lastIdx="25" clrIdx="0">
    <p:extLst>
      <p:ext uri="{19B8F6BF-5375-455C-9EA6-DF929625EA0E}">
        <p15:presenceInfo xmlns:p15="http://schemas.microsoft.com/office/powerpoint/2012/main" userId="S::gmartin@sachicago.com::5eca100c-2c80-4db1-a613-44426e6812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249" autoAdjust="0"/>
  </p:normalViewPr>
  <p:slideViewPr>
    <p:cSldViewPr>
      <p:cViewPr varScale="1">
        <p:scale>
          <a:sx n="62" d="100"/>
          <a:sy n="62" d="100"/>
        </p:scale>
        <p:origin x="7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F-4E5F-B784-37ED39785E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F-4E5F-B784-37ED39785E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Long Term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3F-4E5F-B784-37ED39785E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7359200"/>
        <c:axId val="1069158160"/>
      </c:barChart>
      <c:catAx>
        <c:axId val="103735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9158160"/>
        <c:crosses val="autoZero"/>
        <c:auto val="1"/>
        <c:lblAlgn val="ctr"/>
        <c:lblOffset val="100"/>
        <c:noMultiLvlLbl val="0"/>
      </c:catAx>
      <c:valAx>
        <c:axId val="106915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735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65266248120209"/>
          <c:y val="0.91026257813933142"/>
          <c:w val="0.69181483557934575"/>
          <c:h val="7.2936583670819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7T21:57:48.906" idx="4">
    <p:pos x="10" y="10"/>
    <p:text>Don't forget to thank them for their time</p:text>
    <p:extLst>
      <p:ext uri="{C676402C-5697-4E1C-873F-D02D1690AC5C}">
        <p15:threadingInfo xmlns:p15="http://schemas.microsoft.com/office/powerpoint/2012/main" timeZoneBias="300"/>
      </p:ext>
    </p:extLst>
  </p:cm>
  <p:cm authorId="1" dt="2020-10-27T21:58:11.347" idx="5">
    <p:pos x="106" y="106"/>
    <p:text>Do the Poll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7T18:09:11.117" idx="1">
    <p:pos x="10" y="10"/>
    <p:text>Conduct the poll and review results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7T18:09:40.296" idx="3">
    <p:pos x="10" y="10"/>
    <p:text>After review the results drive home why planning is important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7T18:09:40.296" idx="3">
    <p:pos x="10" y="10"/>
    <p:text>After review the results drive home why planning is important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8T11:38:10.824" idx="6">
    <p:pos x="3398" y="1303"/>
    <p:text>If you dont have a field for close date, add the field to your software program</p:text>
    <p:extLst>
      <p:ext uri="{C676402C-5697-4E1C-873F-D02D1690AC5C}">
        <p15:threadingInfo xmlns:p15="http://schemas.microsoft.com/office/powerpoint/2012/main" timeZoneBias="300"/>
      </p:ext>
    </p:extLst>
  </p:cm>
  <p:cm authorId="1" dt="2020-10-28T11:39:49.802" idx="7">
    <p:pos x="5786" y="1642"/>
    <p:text>Do not archive the current year and last year/  Leave two years unarchived for reporting purposes.  Marking a file Closed is different from Archiving.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22:10:11.236" idx="20">
    <p:pos x="3841" y="2164"/>
    <p:text>See Notes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22:14:14.453" idx="21">
    <p:pos x="6855" y="2624"/>
    <p:text>Discuss the difference</p:text>
    <p:extLst>
      <p:ext uri="{C676402C-5697-4E1C-873F-D02D1690AC5C}">
        <p15:threadingInfo xmlns:p15="http://schemas.microsoft.com/office/powerpoint/2012/main" timeZoneBias="360"/>
      </p:ext>
    </p:extLst>
  </p:cm>
  <p:cm authorId="1" dt="2020-11-02T22:19:01.250" idx="22">
    <p:pos x="2786" y="3089"/>
    <p:text>We will review a sample plan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05:56:30.697" idx="13">
    <p:pos x="4123" y="1147"/>
    <p:text>Hire a professional that specializes in Law Firms   
Don’t have money, Do It Yourself</p:text>
    <p:extLst>
      <p:ext uri="{C676402C-5697-4E1C-873F-D02D1690AC5C}">
        <p15:threadingInfo xmlns:p15="http://schemas.microsoft.com/office/powerpoint/2012/main" timeZoneBias="360"/>
      </p:ext>
    </p:extLst>
  </p:cm>
  <p:cm authorId="1" dt="2020-11-02T05:58:10.744" idx="14">
    <p:pos x="4315" y="1923"/>
    <p:text>Hire a professional that sepcializes in Law Firms
Don't have money, Do It Yourself</p:text>
    <p:extLst>
      <p:ext uri="{C676402C-5697-4E1C-873F-D02D1690AC5C}">
        <p15:threadingInfo xmlns:p15="http://schemas.microsoft.com/office/powerpoint/2012/main" timeZoneBias="360"/>
      </p:ext>
    </p:extLst>
  </p:cm>
  <p:cm authorId="1" dt="2020-11-02T07:16:47.059" idx="17">
    <p:pos x="3795" y="2780"/>
    <p:text>Setup Google My Business
See Notes</p:text>
    <p:extLst>
      <p:ext uri="{C676402C-5697-4E1C-873F-D02D1690AC5C}">
        <p15:threadingInfo xmlns:p15="http://schemas.microsoft.com/office/powerpoint/2012/main" timeZoneBias="360"/>
      </p:ext>
    </p:extLst>
  </p:cm>
  <p:cm authorId="1" dt="2020-11-02T07:17:11.621" idx="18">
    <p:pos x="4417" y="3479"/>
    <p:text>Hire a professional firm to monitor, setup, and repair reputation
Don't have money, do it yourself</p:text>
    <p:extLst>
      <p:ext uri="{C676402C-5697-4E1C-873F-D02D1690AC5C}">
        <p15:threadingInfo xmlns:p15="http://schemas.microsoft.com/office/powerpoint/2012/main" timeZoneBias="360"/>
      </p:ext>
    </p:extLst>
  </p:cm>
  <p:cm authorId="1" dt="2020-11-02T23:51:20.334" idx="25">
    <p:pos x="4417" y="3575"/>
    <p:text>Give example of our reviews on Facebook</p:text>
    <p:extLst>
      <p:ext uri="{C676402C-5697-4E1C-873F-D02D1690AC5C}">
        <p15:threadingInfo xmlns:p15="http://schemas.microsoft.com/office/powerpoint/2012/main" timeZoneBias="360">
          <p15:parentCm authorId="1" idx="18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22:36:25.247" idx="23">
    <p:pos x="2318" y="2475"/>
    <p:text>Some items such as 1099 preparation, rate change notification, and financial statements are required whether you can align them with other goals or not</p:text>
    <p:extLst>
      <p:ext uri="{C676402C-5697-4E1C-873F-D02D1690AC5C}">
        <p15:threadingInfo xmlns:p15="http://schemas.microsoft.com/office/powerpoint/2012/main" timeZoneBias="360"/>
      </p:ext>
    </p:extLst>
  </p:cm>
  <p:cm authorId="1" dt="2020-11-02T22:36:56.595" idx="24">
    <p:pos x="2277" y="3145"/>
    <p:text>Ask yourself, which goal(s) do my planned taks support.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474D1-B926-450C-8FD3-BD82CDDA03E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37F670-D858-4163-8360-EEB67F4CF3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Retention Plan</a:t>
          </a:r>
        </a:p>
      </dgm:t>
    </dgm:pt>
    <dgm:pt modelId="{48272185-B4A2-4A08-9CDD-C0DDEBDE6CC9}" type="parTrans" cxnId="{029F3C63-9B80-4813-851D-4CFBDBD8787E}">
      <dgm:prSet/>
      <dgm:spPr/>
      <dgm:t>
        <a:bodyPr/>
        <a:lstStyle/>
        <a:p>
          <a:endParaRPr lang="en-US"/>
        </a:p>
      </dgm:t>
    </dgm:pt>
    <dgm:pt modelId="{65FE3C3D-124A-42F9-82A8-2DB08818F18E}" type="sibTrans" cxnId="{029F3C63-9B80-4813-851D-4CFBDBD8787E}">
      <dgm:prSet/>
      <dgm:spPr/>
      <dgm:t>
        <a:bodyPr/>
        <a:lstStyle/>
        <a:p>
          <a:endParaRPr lang="en-US"/>
        </a:p>
      </dgm:t>
    </dgm:pt>
    <dgm:pt modelId="{26D36BC5-BE6A-402F-9DD2-6D03649B03A5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Storage Management</a:t>
          </a:r>
        </a:p>
      </dgm:t>
    </dgm:pt>
    <dgm:pt modelId="{3337EF49-7110-48D5-AC96-472E073DD80A}" type="parTrans" cxnId="{7BAC248A-277B-4756-B471-69EE27D693DA}">
      <dgm:prSet/>
      <dgm:spPr/>
      <dgm:t>
        <a:bodyPr/>
        <a:lstStyle/>
        <a:p>
          <a:endParaRPr lang="en-US"/>
        </a:p>
      </dgm:t>
    </dgm:pt>
    <dgm:pt modelId="{F0E365B8-94A0-4319-8F47-67F95DD0CEE1}" type="sibTrans" cxnId="{7BAC248A-277B-4756-B471-69EE27D693DA}">
      <dgm:prSet/>
      <dgm:spPr/>
      <dgm:t>
        <a:bodyPr/>
        <a:lstStyle/>
        <a:p>
          <a:endParaRPr lang="en-US"/>
        </a:p>
      </dgm:t>
    </dgm:pt>
    <dgm:pt modelId="{5528E752-06BA-4A95-A0BA-2CCF0BF16E0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Document Destruction</a:t>
          </a:r>
        </a:p>
      </dgm:t>
    </dgm:pt>
    <dgm:pt modelId="{2BAC6656-2A55-4A2E-AA2C-47A5EAD95014}" type="parTrans" cxnId="{7104C0B1-32C1-44B5-B37F-0C7680235976}">
      <dgm:prSet/>
      <dgm:spPr/>
      <dgm:t>
        <a:bodyPr/>
        <a:lstStyle/>
        <a:p>
          <a:endParaRPr lang="en-US"/>
        </a:p>
      </dgm:t>
    </dgm:pt>
    <dgm:pt modelId="{FF8DA87D-B2EA-497F-A52B-22802D0C6BD5}" type="sibTrans" cxnId="{7104C0B1-32C1-44B5-B37F-0C7680235976}">
      <dgm:prSet/>
      <dgm:spPr/>
      <dgm:t>
        <a:bodyPr/>
        <a:lstStyle/>
        <a:p>
          <a:endParaRPr lang="en-US"/>
        </a:p>
      </dgm:t>
    </dgm:pt>
    <dgm:pt modelId="{426F0900-3D9E-489C-B584-A3AE7B902647}" type="pres">
      <dgm:prSet presAssocID="{72A474D1-B926-450C-8FD3-BD82CDDA03E6}" presName="CompostProcess" presStyleCnt="0">
        <dgm:presLayoutVars>
          <dgm:dir/>
          <dgm:resizeHandles val="exact"/>
        </dgm:presLayoutVars>
      </dgm:prSet>
      <dgm:spPr/>
    </dgm:pt>
    <dgm:pt modelId="{D8E1A654-9A0A-4E09-BF80-9B9F89C5406D}" type="pres">
      <dgm:prSet presAssocID="{72A474D1-B926-450C-8FD3-BD82CDDA03E6}" presName="arrow" presStyleLbl="bgShp" presStyleIdx="0" presStyleCnt="1"/>
      <dgm:spPr/>
    </dgm:pt>
    <dgm:pt modelId="{EF6E08FD-7B72-4DEC-A69E-E5A8D33D7932}" type="pres">
      <dgm:prSet presAssocID="{72A474D1-B926-450C-8FD3-BD82CDDA03E6}" presName="linearProcess" presStyleCnt="0"/>
      <dgm:spPr/>
    </dgm:pt>
    <dgm:pt modelId="{D28654AE-B882-4165-B1AE-F0DC54BCA9FB}" type="pres">
      <dgm:prSet presAssocID="{4437F670-D858-4163-8360-EEB67F4CF3F3}" presName="textNode" presStyleLbl="node1" presStyleIdx="0" presStyleCnt="3">
        <dgm:presLayoutVars>
          <dgm:bulletEnabled val="1"/>
        </dgm:presLayoutVars>
      </dgm:prSet>
      <dgm:spPr/>
    </dgm:pt>
    <dgm:pt modelId="{F9CDED26-92F5-4167-9084-D50A2C38FC76}" type="pres">
      <dgm:prSet presAssocID="{65FE3C3D-124A-42F9-82A8-2DB08818F18E}" presName="sibTrans" presStyleCnt="0"/>
      <dgm:spPr/>
    </dgm:pt>
    <dgm:pt modelId="{1E9BFEA2-5A42-454E-8DD5-D47D27582FFC}" type="pres">
      <dgm:prSet presAssocID="{26D36BC5-BE6A-402F-9DD2-6D03649B03A5}" presName="textNode" presStyleLbl="node1" presStyleIdx="1" presStyleCnt="3">
        <dgm:presLayoutVars>
          <dgm:bulletEnabled val="1"/>
        </dgm:presLayoutVars>
      </dgm:prSet>
      <dgm:spPr/>
    </dgm:pt>
    <dgm:pt modelId="{B0022ACA-27D0-4D34-BC82-8E3721084933}" type="pres">
      <dgm:prSet presAssocID="{F0E365B8-94A0-4319-8F47-67F95DD0CEE1}" presName="sibTrans" presStyleCnt="0"/>
      <dgm:spPr/>
    </dgm:pt>
    <dgm:pt modelId="{D7FB53FD-C2E8-4229-BBAC-8E4C014FB076}" type="pres">
      <dgm:prSet presAssocID="{5528E752-06BA-4A95-A0BA-2CCF0BF16E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4F831E-7CC8-4EDD-9888-26E1E214B5F9}" type="presOf" srcId="{5528E752-06BA-4A95-A0BA-2CCF0BF16E0C}" destId="{D7FB53FD-C2E8-4229-BBAC-8E4C014FB076}" srcOrd="0" destOrd="0" presId="urn:microsoft.com/office/officeart/2005/8/layout/hProcess9"/>
    <dgm:cxn modelId="{029F3C63-9B80-4813-851D-4CFBDBD8787E}" srcId="{72A474D1-B926-450C-8FD3-BD82CDDA03E6}" destId="{4437F670-D858-4163-8360-EEB67F4CF3F3}" srcOrd="0" destOrd="0" parTransId="{48272185-B4A2-4A08-9CDD-C0DDEBDE6CC9}" sibTransId="{65FE3C3D-124A-42F9-82A8-2DB08818F18E}"/>
    <dgm:cxn modelId="{7BAC248A-277B-4756-B471-69EE27D693DA}" srcId="{72A474D1-B926-450C-8FD3-BD82CDDA03E6}" destId="{26D36BC5-BE6A-402F-9DD2-6D03649B03A5}" srcOrd="1" destOrd="0" parTransId="{3337EF49-7110-48D5-AC96-472E073DD80A}" sibTransId="{F0E365B8-94A0-4319-8F47-67F95DD0CEE1}"/>
    <dgm:cxn modelId="{EFA7B993-F033-4700-97D5-E9DF381992B6}" type="presOf" srcId="{4437F670-D858-4163-8360-EEB67F4CF3F3}" destId="{D28654AE-B882-4165-B1AE-F0DC54BCA9FB}" srcOrd="0" destOrd="0" presId="urn:microsoft.com/office/officeart/2005/8/layout/hProcess9"/>
    <dgm:cxn modelId="{15EC2AA3-CB64-4114-8480-6F4AFF309BE4}" type="presOf" srcId="{72A474D1-B926-450C-8FD3-BD82CDDA03E6}" destId="{426F0900-3D9E-489C-B584-A3AE7B902647}" srcOrd="0" destOrd="0" presId="urn:microsoft.com/office/officeart/2005/8/layout/hProcess9"/>
    <dgm:cxn modelId="{7104C0B1-32C1-44B5-B37F-0C7680235976}" srcId="{72A474D1-B926-450C-8FD3-BD82CDDA03E6}" destId="{5528E752-06BA-4A95-A0BA-2CCF0BF16E0C}" srcOrd="2" destOrd="0" parTransId="{2BAC6656-2A55-4A2E-AA2C-47A5EAD95014}" sibTransId="{FF8DA87D-B2EA-497F-A52B-22802D0C6BD5}"/>
    <dgm:cxn modelId="{CAEFC5BF-3BBB-4FC0-AA74-B31ABF462FDC}" type="presOf" srcId="{26D36BC5-BE6A-402F-9DD2-6D03649B03A5}" destId="{1E9BFEA2-5A42-454E-8DD5-D47D27582FFC}" srcOrd="0" destOrd="0" presId="urn:microsoft.com/office/officeart/2005/8/layout/hProcess9"/>
    <dgm:cxn modelId="{7C3CE879-2D74-4B06-8B66-6CADC0390459}" type="presParOf" srcId="{426F0900-3D9E-489C-B584-A3AE7B902647}" destId="{D8E1A654-9A0A-4E09-BF80-9B9F89C5406D}" srcOrd="0" destOrd="0" presId="urn:microsoft.com/office/officeart/2005/8/layout/hProcess9"/>
    <dgm:cxn modelId="{96B2C423-611C-4170-9B96-FF1C12408253}" type="presParOf" srcId="{426F0900-3D9E-489C-B584-A3AE7B902647}" destId="{EF6E08FD-7B72-4DEC-A69E-E5A8D33D7932}" srcOrd="1" destOrd="0" presId="urn:microsoft.com/office/officeart/2005/8/layout/hProcess9"/>
    <dgm:cxn modelId="{3AF68C83-10A3-43D6-AA76-E2F47424E944}" type="presParOf" srcId="{EF6E08FD-7B72-4DEC-A69E-E5A8D33D7932}" destId="{D28654AE-B882-4165-B1AE-F0DC54BCA9FB}" srcOrd="0" destOrd="0" presId="urn:microsoft.com/office/officeart/2005/8/layout/hProcess9"/>
    <dgm:cxn modelId="{76C33F23-3866-4349-A0DD-F61830D154CB}" type="presParOf" srcId="{EF6E08FD-7B72-4DEC-A69E-E5A8D33D7932}" destId="{F9CDED26-92F5-4167-9084-D50A2C38FC76}" srcOrd="1" destOrd="0" presId="urn:microsoft.com/office/officeart/2005/8/layout/hProcess9"/>
    <dgm:cxn modelId="{787E2C8E-F8A1-4AEA-8891-1B28C0CCEAA0}" type="presParOf" srcId="{EF6E08FD-7B72-4DEC-A69E-E5A8D33D7932}" destId="{1E9BFEA2-5A42-454E-8DD5-D47D27582FFC}" srcOrd="2" destOrd="0" presId="urn:microsoft.com/office/officeart/2005/8/layout/hProcess9"/>
    <dgm:cxn modelId="{C4291374-9086-4354-B3AC-022283154A2B}" type="presParOf" srcId="{EF6E08FD-7B72-4DEC-A69E-E5A8D33D7932}" destId="{B0022ACA-27D0-4D34-BC82-8E3721084933}" srcOrd="3" destOrd="0" presId="urn:microsoft.com/office/officeart/2005/8/layout/hProcess9"/>
    <dgm:cxn modelId="{69D53F4C-698E-471F-AF9E-6EEC5684432A}" type="presParOf" srcId="{EF6E08FD-7B72-4DEC-A69E-E5A8D33D7932}" destId="{D7FB53FD-C2E8-4229-BBAC-8E4C014FB0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1A654-9A0A-4E09-BF80-9B9F89C5406D}">
      <dsp:nvSpPr>
        <dsp:cNvPr id="0" name=""/>
        <dsp:cNvSpPr/>
      </dsp:nvSpPr>
      <dsp:spPr>
        <a:xfrm>
          <a:off x="863958" y="0"/>
          <a:ext cx="9791532" cy="45354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654AE-B882-4165-B1AE-F0DC54BCA9FB}">
      <dsp:nvSpPr>
        <dsp:cNvPr id="0" name=""/>
        <dsp:cNvSpPr/>
      </dsp:nvSpPr>
      <dsp:spPr>
        <a:xfrm>
          <a:off x="714" y="1360646"/>
          <a:ext cx="3669473" cy="181419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Retention Plan</a:t>
          </a:r>
        </a:p>
      </dsp:txBody>
      <dsp:txXfrm>
        <a:off x="89276" y="1449208"/>
        <a:ext cx="3492349" cy="1637071"/>
      </dsp:txXfrm>
    </dsp:sp>
    <dsp:sp modelId="{1E9BFEA2-5A42-454E-8DD5-D47D27582FFC}">
      <dsp:nvSpPr>
        <dsp:cNvPr id="0" name=""/>
        <dsp:cNvSpPr/>
      </dsp:nvSpPr>
      <dsp:spPr>
        <a:xfrm>
          <a:off x="3924988" y="1360646"/>
          <a:ext cx="3669473" cy="181419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Storage Management</a:t>
          </a:r>
        </a:p>
      </dsp:txBody>
      <dsp:txXfrm>
        <a:off x="4013550" y="1449208"/>
        <a:ext cx="3492349" cy="1637071"/>
      </dsp:txXfrm>
    </dsp:sp>
    <dsp:sp modelId="{D7FB53FD-C2E8-4229-BBAC-8E4C014FB076}">
      <dsp:nvSpPr>
        <dsp:cNvPr id="0" name=""/>
        <dsp:cNvSpPr/>
      </dsp:nvSpPr>
      <dsp:spPr>
        <a:xfrm>
          <a:off x="7849261" y="1360646"/>
          <a:ext cx="3669473" cy="181419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Document Destruction</a:t>
          </a:r>
        </a:p>
      </dsp:txBody>
      <dsp:txXfrm>
        <a:off x="7937823" y="1449208"/>
        <a:ext cx="3492349" cy="163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53D917-7FFA-4EF6-B1AF-837C0A0680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9B0EC-F558-4E16-8FD4-A713879F63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EF4C2-7168-48BF-87CB-160664602E92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03A8D-5E14-4BBC-AC44-EF21E6701E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7F2BE-38B7-4D3C-A1EB-2472A11E9B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5325-AA0C-4243-957D-58023EE2B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1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ED17-416B-4083-A6B3-B23D2AC2171C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F9531-3326-4057-9EBA-1F5D68C6F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2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Physical Storage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Private Office - 50% of your Files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File Room – 30% of your Files if you scan documents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Current Files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Inactive Files &lt; 2 Years Old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Long Term Storage – 20% of your files if you Return and Destroy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0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today’s environment, you need an online presence.  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Most people review your website at least twice before they contact you.  They want to read about your EXPERTISE, Team EXPERIENCE, Client TESTIMONIES, Current BLOGS.  Without a Website, they don’t get this information</a:t>
            </a:r>
          </a:p>
          <a:p>
            <a:endParaRPr lang="en-US" dirty="0"/>
          </a:p>
          <a:p>
            <a:r>
              <a:rPr lang="en-US" dirty="0"/>
              <a:t>DEVELOP A MARKETING PLAN</a:t>
            </a:r>
          </a:p>
          <a:p>
            <a:r>
              <a:rPr lang="en-US" dirty="0"/>
              <a:t>Keep your website and social media active.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Create a posting calendar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Read industry related articles for ideas.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 your referral network.  Example – Work with Real Estate Attorney if you do Estate Planning.  People who just bought a house might be ready for Estate Planning.  </a:t>
            </a:r>
          </a:p>
          <a:p>
            <a:pPr marL="0" indent="0">
              <a:buFontTx/>
              <a:buNone/>
            </a:pPr>
            <a:r>
              <a:rPr lang="en-US" dirty="0"/>
              <a:t>SOCIAL MEDIA PRESENCE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 Set Up Google my Business</a:t>
            </a:r>
          </a:p>
          <a:p>
            <a:pPr marL="0" indent="0">
              <a:buFontTx/>
              <a:buNone/>
            </a:pPr>
            <a:r>
              <a:rPr lang="en-US" dirty="0"/>
              <a:t> -  Use LinkedIn if your practice is more business focused</a:t>
            </a:r>
          </a:p>
          <a:p>
            <a:pPr marL="0" indent="0">
              <a:buFontTx/>
              <a:buNone/>
            </a:pPr>
            <a:r>
              <a:rPr lang="en-US" dirty="0"/>
              <a:t> -  Use Facebook if your practice is more focused on individuals</a:t>
            </a:r>
          </a:p>
          <a:p>
            <a:pPr marL="0" indent="0">
              <a:buFontTx/>
              <a:buNone/>
            </a:pPr>
            <a:r>
              <a:rPr lang="en-US" dirty="0"/>
              <a:t> -  Rewrite or merely repost crediting the source</a:t>
            </a:r>
          </a:p>
          <a:p>
            <a:pPr marL="0" indent="0">
              <a:buFontTx/>
              <a:buNone/>
            </a:pPr>
            <a:r>
              <a:rPr lang="en-US" dirty="0"/>
              <a:t> -  Post about a personal thing to make yourself more personable.</a:t>
            </a:r>
            <a:br>
              <a:rPr lang="en-US" dirty="0"/>
            </a:br>
            <a:r>
              <a:rPr lang="en-US" dirty="0"/>
              <a:t> -  Post Webinars and Videos</a:t>
            </a:r>
          </a:p>
          <a:p>
            <a:pPr marL="0" indent="0">
              <a:buFontTx/>
              <a:buNone/>
            </a:pPr>
            <a:r>
              <a:rPr lang="en-US" dirty="0"/>
              <a:t> -  Use Podcast Hosting Services to post conversations </a:t>
            </a:r>
          </a:p>
          <a:p>
            <a:pPr marL="0" indent="0">
              <a:buFontTx/>
              <a:buNone/>
            </a:pPr>
            <a:r>
              <a:rPr lang="en-US" dirty="0"/>
              <a:t>MONITOR REPUTATION</a:t>
            </a:r>
          </a:p>
          <a:p>
            <a:pPr marL="0" indent="0">
              <a:buFontTx/>
              <a:buNone/>
            </a:pPr>
            <a:r>
              <a:rPr lang="en-US" dirty="0"/>
              <a:t> - Ask for Reviews – Avvo, Findlaw, BBB, Legaladvice, Yelp</a:t>
            </a:r>
          </a:p>
          <a:p>
            <a:pPr marL="0" indent="0">
              <a:buFontTx/>
              <a:buNone/>
            </a:pPr>
            <a:r>
              <a:rPr lang="en-US" dirty="0"/>
              <a:t> -  Monitor reviews regularly and respond to negative reviews</a:t>
            </a:r>
          </a:p>
          <a:p>
            <a:pPr marL="0" indent="0">
              <a:buFontTx/>
              <a:buNone/>
            </a:pPr>
            <a:r>
              <a:rPr lang="en-US" dirty="0"/>
              <a:t> -  If resolved, ask Client to repost or remove the review.</a:t>
            </a:r>
          </a:p>
          <a:p>
            <a:pPr marL="0" indent="0">
              <a:buFontTx/>
              <a:buNone/>
            </a:pPr>
            <a:r>
              <a:rPr lang="en-US" dirty="0"/>
              <a:t> -  There are services that monitor and repair reputations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6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Suggestion for Categories and Tasks in Each Area</a:t>
            </a:r>
          </a:p>
          <a:p>
            <a:r>
              <a:rPr lang="en-US" dirty="0"/>
              <a:t>Add your own ideas</a:t>
            </a:r>
          </a:p>
          <a:p>
            <a:r>
              <a:rPr lang="en-US" dirty="0"/>
              <a:t>Use Sticky Notes to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7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items such as 1099 preparation, rate change notification, and financial statements are required whether you can align them with other goals or not</a:t>
            </a:r>
          </a:p>
          <a:p>
            <a:endParaRPr lang="en-US" dirty="0"/>
          </a:p>
          <a:p>
            <a:r>
              <a:rPr lang="en-US" dirty="0"/>
              <a:t>Ask yourself, which goal(s) do my planned tasks support.  If you cannot find a Goal and it is not Compliance, don’t do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2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Don't forget to thank them for their time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Do the Poll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8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8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1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7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Record Date Closed</a:t>
            </a:r>
            <a:r>
              <a:rPr lang="en-US" sz="1800" dirty="0">
                <a:effectLst/>
                <a:latin typeface="Segoe UI" panose="020B0502040204020203" pitchFamily="34" charset="0"/>
              </a:rPr>
              <a:t>.  If you don’t have a field for close date, add the field to your software program.  If you don’t know a close date, look for the last piece of activity and use the end of the following month.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cap="small" baseline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Discuss difference between Closing, Archiving, and Purging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Do not </a:t>
            </a:r>
            <a:r>
              <a:rPr lang="en-US" sz="1800" b="1" dirty="0">
                <a:effectLst/>
                <a:latin typeface="Segoe UI" panose="020B0502040204020203" pitchFamily="34" charset="0"/>
              </a:rPr>
              <a:t>archive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the current year and last year/ Leave two years unarchived for reporting purposes. Marking a file Closed is different from Archiving.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Year End Bonus, Vacation and Sick Accrual, new benefits programs.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2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9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Security also includes:  (Credit Cards, Social Security #, Financial Information)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8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Cloud Storage – Could be just a server in the Cloud.  If storing documents in a practice management package, be aware some of them are not easily recovered when you change software.  </a:t>
            </a:r>
          </a:p>
          <a:p>
            <a:endParaRPr lang="en-US" sz="3600" dirty="0"/>
          </a:p>
          <a:p>
            <a:r>
              <a:rPr lang="en-US" sz="3600" dirty="0"/>
              <a:t>Develop a Plan – We will review a sample plan</a:t>
            </a:r>
          </a:p>
          <a:p>
            <a:endParaRPr lang="en-US" sz="3600" dirty="0"/>
          </a:p>
          <a:p>
            <a:r>
              <a:rPr lang="en-US" sz="3600" dirty="0"/>
              <a:t>Document Management – More Robust:</a:t>
            </a:r>
          </a:p>
          <a:p>
            <a:r>
              <a:rPr lang="en-US" sz="3600" dirty="0"/>
              <a:t>All electronic content including documents, emails, invoices, Client Portals, Searching, Versioning, Profiling, Security at Document Level.</a:t>
            </a:r>
          </a:p>
          <a:p>
            <a:pPr lvl="1"/>
            <a:r>
              <a:rPr lang="en-US" sz="3600" dirty="0"/>
              <a:t>Physical Filed Stored in Drawers or Cabinets</a:t>
            </a:r>
          </a:p>
          <a:p>
            <a:pPr lvl="2"/>
            <a:r>
              <a:rPr lang="en-US" sz="2800" dirty="0"/>
              <a:t>Labels, Table of Contents for Boxes, File Organization</a:t>
            </a:r>
          </a:p>
          <a:p>
            <a:pPr lvl="1"/>
            <a:r>
              <a:rPr lang="en-US" sz="3600" dirty="0"/>
              <a:t>Scanned Documents Stored on Local Computer/Server</a:t>
            </a:r>
          </a:p>
          <a:p>
            <a:pPr lvl="2"/>
            <a:r>
              <a:rPr lang="en-US" sz="2800" dirty="0"/>
              <a:t>Folder Structure</a:t>
            </a:r>
          </a:p>
          <a:p>
            <a:pPr lvl="2"/>
            <a:r>
              <a:rPr lang="en-US" sz="2800" dirty="0"/>
              <a:t>Naming for Folders and Files</a:t>
            </a:r>
          </a:p>
          <a:p>
            <a:pPr lvl="1"/>
            <a:r>
              <a:rPr lang="en-US" sz="2800" dirty="0"/>
              <a:t>Move Closed Files to On-site Longer Term Storage</a:t>
            </a:r>
          </a:p>
          <a:p>
            <a:pPr lvl="1"/>
            <a:r>
              <a:rPr lang="en-US" sz="2800" dirty="0"/>
              <a:t>Move Closed Files &gt; 2Yrs to Off-Site Storage</a:t>
            </a:r>
          </a:p>
          <a:p>
            <a:pPr lvl="2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6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DCC21-CDD1-4F71-BEA4-14CB2C645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6BF408C-A3FE-427A-BCAC-49F0BEAE4F3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91D7A-A48B-465E-9937-C66BC43F3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50" y="3501000"/>
            <a:ext cx="5759450" cy="2735262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  <a:p>
            <a:pPr lvl="0"/>
            <a:r>
              <a:rPr lang="en-US" dirty="0"/>
              <a:t>Teacher’s name</a:t>
            </a:r>
          </a:p>
          <a:p>
            <a:pPr lvl="0"/>
            <a:r>
              <a:rPr lang="en-US" dirty="0"/>
              <a:t>School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65040-5BDA-4405-B53B-23E35F213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0" y="1269000"/>
            <a:ext cx="11520000" cy="180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1208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3B65BC-ED1F-4E11-8CD2-27879C134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261000"/>
            <a:ext cx="11520000" cy="12240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3"/>
                </a:solidFill>
                <a:latin typeface="+mj-lt"/>
                <a:cs typeface="Arial Nova Cond" panose="020B0604020202020204" pitchFamily="34" charset="0"/>
              </a:defRPr>
            </a:lvl1pPr>
          </a:lstStyle>
          <a:p>
            <a:r>
              <a:rPr lang="en-US" dirty="0"/>
              <a:t>PROJECT OVERVIEW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5222D5C-13B5-45BB-9749-CD2A06E86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000" y="1628775"/>
            <a:ext cx="5614987" cy="45354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82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3B65BC-ED1F-4E11-8CD2-27879C134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261000"/>
            <a:ext cx="11520000" cy="12240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3"/>
                </a:solidFill>
                <a:latin typeface="+mj-lt"/>
                <a:cs typeface="Arial Nova Cond" panose="020B0604020202020204" pitchFamily="34" charset="0"/>
              </a:defRPr>
            </a:lvl1pPr>
          </a:lstStyle>
          <a:p>
            <a:r>
              <a:rPr lang="en-US" dirty="0"/>
              <a:t>RESEARCH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87BCA3F-9EE5-4C8F-A070-1E38715B00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1013" y="1628775"/>
            <a:ext cx="5614987" cy="45354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90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3B65BC-ED1F-4E11-8CD2-27879C134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261000"/>
            <a:ext cx="11520000" cy="12240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3"/>
                </a:solidFill>
                <a:latin typeface="+mj-lt"/>
                <a:cs typeface="Arial Nova Cond" panose="020B0604020202020204" pitchFamily="34" charset="0"/>
              </a:defRPr>
            </a:lvl1pPr>
          </a:lstStyle>
          <a:p>
            <a:r>
              <a:rPr lang="en-US" dirty="0"/>
              <a:t>PROCEDURE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4149598-B48E-4B55-976A-D24F96208A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1013" y="1628775"/>
            <a:ext cx="5614987" cy="45354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219114E-5ECA-4366-8381-58F6FA247A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000" y="1628775"/>
            <a:ext cx="5614987" cy="45354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44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/Obser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3B65BC-ED1F-4E11-8CD2-27879C134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261000"/>
            <a:ext cx="11520000" cy="12240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3"/>
                </a:solidFill>
                <a:latin typeface="+mj-lt"/>
                <a:cs typeface="Arial Nova Cond" panose="020B0604020202020204" pitchFamily="34" charset="0"/>
              </a:defRPr>
            </a:lvl1pPr>
          </a:lstStyle>
          <a:p>
            <a:r>
              <a:rPr lang="en-US" dirty="0"/>
              <a:t>DATA/ OBSERVATIONS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61C4FC2-0C19-4353-8988-7DF7365801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1013" y="1628775"/>
            <a:ext cx="5614987" cy="45354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1058464-D459-4155-A53D-FFB15AE5C1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000" y="1628775"/>
            <a:ext cx="5614987" cy="45354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31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3B65BC-ED1F-4E11-8CD2-27879C134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261000"/>
            <a:ext cx="11520000" cy="12240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3"/>
                </a:solidFill>
                <a:latin typeface="+mj-lt"/>
                <a:cs typeface="Arial Nova Cond" panose="020B0604020202020204" pitchFamily="34" charset="0"/>
              </a:defRPr>
            </a:lvl1pPr>
          </a:lstStyle>
          <a:p>
            <a:r>
              <a:rPr lang="en-US" dirty="0"/>
              <a:t>CONCLUSIONS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780D337-5125-4C9C-9B06-8B3F72A159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000" y="1628775"/>
            <a:ext cx="11520000" cy="45354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11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3B65BC-ED1F-4E11-8CD2-27879C134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261000"/>
            <a:ext cx="11520000" cy="12240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3"/>
                </a:solidFill>
                <a:latin typeface="+mj-lt"/>
                <a:cs typeface="Arial Nova Cond" panose="020B0604020202020204" pitchFamily="34" charset="0"/>
              </a:defRPr>
            </a:lvl1pPr>
          </a:lstStyle>
          <a:p>
            <a:r>
              <a:rPr lang="en-US" dirty="0"/>
              <a:t>Works Cited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31EA982-5E0F-408B-B3DC-45CB263529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000" y="1628775"/>
            <a:ext cx="11520000" cy="4535488"/>
          </a:xfrm>
        </p:spPr>
        <p:txBody>
          <a:bodyPr>
            <a:normAutofit/>
          </a:bodyPr>
          <a:lstStyle>
            <a:lvl1pPr marL="288000" indent="-288000">
              <a:buFont typeface="Arial" panose="020B0604020202020204" pitchFamily="34" charset="0"/>
              <a:buChar char="•"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38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C925-8B44-44C6-A649-F0FB17E73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0" y="261000"/>
            <a:ext cx="11520000" cy="12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89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4CD960-83A7-46AA-B9DF-F84C11AFF3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1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9A825-7557-4500-8CCD-1373C95F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0"/>
            <a:ext cx="1152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4F931-B635-4B85-BE10-74008338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629000"/>
            <a:ext cx="115200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E95C-FC17-478C-AA9E-710213A4F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F23A-3D24-42D3-8F1A-75A13C888DEA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4E31F-5B11-490E-AD3F-BE92E0F2D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D7FA-F9F4-4DC4-9791-ACD49568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7781-12D9-4CDB-9AAE-83636CBD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19AB89D0-8562-49A8-BAFA-01679A4C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End Needs a </a:t>
            </a:r>
            <a:br>
              <a:rPr lang="en-US" dirty="0"/>
            </a:br>
            <a:r>
              <a:rPr lang="en-US" dirty="0"/>
              <a:t>Fresh Start</a:t>
            </a:r>
          </a:p>
        </p:txBody>
      </p:sp>
      <p:sp>
        <p:nvSpPr>
          <p:cNvPr id="23" name="Author's contact details">
            <a:extLst>
              <a:ext uri="{FF2B5EF4-FFF2-40B4-BE49-F238E27FC236}">
                <a16:creationId xmlns:a16="http://schemas.microsoft.com/office/drawing/2014/main" id="{F43A3CE6-1060-4EEC-AB5A-19160A9BE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 feel like you’re looking over your shoulder while hurtling toward the future?</a:t>
            </a:r>
            <a:endParaRPr lang="en-US" sz="2400" dirty="0"/>
          </a:p>
        </p:txBody>
      </p:sp>
      <p:pic>
        <p:nvPicPr>
          <p:cNvPr id="4" name="Picture 3" descr="A dinosaur with its mouth open&#10;&#10;Description automatically generated">
            <a:extLst>
              <a:ext uri="{FF2B5EF4-FFF2-40B4-BE49-F238E27FC236}">
                <a16:creationId xmlns:a16="http://schemas.microsoft.com/office/drawing/2014/main" id="{7AF0D5FF-BF6C-4430-AA8C-C575226FC6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93" y="0"/>
            <a:ext cx="8718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0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9D1FDE26-97A9-4B6B-95A1-438EFEEF1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 Destruction</a:t>
            </a:r>
          </a:p>
        </p:txBody>
      </p:sp>
      <p:graphicFrame>
        <p:nvGraphicFramePr>
          <p:cNvPr id="9" name="Content Placeholder 1" descr="Chart with 3 bars of different sizes representing 3 subjects, each colorored differently, green, turquoise and blue with data values above and name for each bar under." title="Sample Chart">
            <a:extLst>
              <a:ext uri="{FF2B5EF4-FFF2-40B4-BE49-F238E27FC236}">
                <a16:creationId xmlns:a16="http://schemas.microsoft.com/office/drawing/2014/main" id="{816640EA-B6CB-4926-87DC-CE7205C85CD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4627312"/>
              </p:ext>
            </p:extLst>
          </p:nvPr>
        </p:nvGraphicFramePr>
        <p:xfrm>
          <a:off x="336550" y="1628775"/>
          <a:ext cx="5614988" cy="45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D6BEAA-9904-4278-8885-5870E3392F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Closed Matters to Long Term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Calendar Date of Destruction for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Determine Files Ready for Destruction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Notify Clients of Impending Destruction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Scan Documents you Cannot Destroy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5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5B01-EF8C-47C7-A1D9-2A5CCB45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FIRM PRESENCE ON THE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A6B59-22C1-44D6-8915-5E17C7383540}"/>
              </a:ext>
            </a:extLst>
          </p:cNvPr>
          <p:cNvSpPr txBox="1"/>
          <p:nvPr/>
        </p:nvSpPr>
        <p:spPr>
          <a:xfrm>
            <a:off x="457200" y="1742435"/>
            <a:ext cx="11049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Have Your Own Website</a:t>
            </a:r>
          </a:p>
          <a:p>
            <a:endParaRPr lang="en-US" sz="44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Develop a Marketing Plan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Social Media Presence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Monitor Online Reputation</a:t>
            </a:r>
          </a:p>
          <a:p>
            <a:endParaRPr lang="en-US" sz="3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7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19C9-E98D-46FB-A403-D49A8E49F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FB722-C9F3-4BF6-B6B4-4387CC8081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000" y="2057399"/>
            <a:ext cx="11520000" cy="4106863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Practice Management Plan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Document Management Plan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Firm Presence Plan</a:t>
            </a:r>
          </a:p>
        </p:txBody>
      </p:sp>
    </p:spTree>
    <p:extLst>
      <p:ext uri="{BB962C8B-B14F-4D97-AF65-F5344CB8AC3E}">
        <p14:creationId xmlns:p14="http://schemas.microsoft.com/office/powerpoint/2010/main" val="270822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2D18-3321-4698-8D9F-F43BCDFD5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1544-A7C6-437D-AFE5-A8892737C0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4800" b="1" dirty="0"/>
              <a:t>Identify Goals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Firm Goals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Department Goals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Personal Goals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Compliance</a:t>
            </a:r>
            <a:br>
              <a:rPr lang="en-US" sz="3600" dirty="0"/>
            </a:br>
            <a:endParaRPr lang="en-US" sz="3600" dirty="0"/>
          </a:p>
          <a:p>
            <a:r>
              <a:rPr lang="en-US" sz="4800" b="1" dirty="0"/>
              <a:t>Align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2C3B-A535-4C77-8278-FF9E90A65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8600"/>
            <a:ext cx="6369600" cy="2971800"/>
          </a:xfrm>
        </p:spPr>
        <p:txBody>
          <a:bodyPr/>
          <a:lstStyle/>
          <a:p>
            <a:r>
              <a:rPr lang="en-US" sz="7200" dirty="0"/>
              <a:t>QUESTIONS ???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dog sitting on top of a stove&#10;&#10;Description automatically generated">
            <a:extLst>
              <a:ext uri="{FF2B5EF4-FFF2-40B4-BE49-F238E27FC236}">
                <a16:creationId xmlns:a16="http://schemas.microsoft.com/office/drawing/2014/main" id="{43823224-A3E5-4FAB-A149-EBB7C1A9826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239000" y="1295400"/>
            <a:ext cx="4038600" cy="5096329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953FDA-55F2-428F-BDA3-1DE9DADB0BFB}"/>
              </a:ext>
            </a:extLst>
          </p:cNvPr>
          <p:cNvSpPr/>
          <p:nvPr/>
        </p:nvSpPr>
        <p:spPr>
          <a:xfrm>
            <a:off x="8610600" y="1447800"/>
            <a:ext cx="2514600" cy="1981200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did I get here?</a:t>
            </a:r>
          </a:p>
        </p:txBody>
      </p:sp>
    </p:spTree>
    <p:extLst>
      <p:ext uri="{BB962C8B-B14F-4D97-AF65-F5344CB8AC3E}">
        <p14:creationId xmlns:p14="http://schemas.microsoft.com/office/powerpoint/2010/main" val="266814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C8C1-08CC-4A68-B06D-AA30DE4D8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E2737"/>
                </a:solidFill>
                <a:effectLst/>
                <a:latin typeface="Lato"/>
              </a:rPr>
              <a:t>Year End Needs a Fresh 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1486-133C-45D3-90D9-B94BD81D6E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001" y="1628775"/>
            <a:ext cx="4921800" cy="45354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Thank you to ALA Legal Marketplace, to our Sponsor ZolaSuite, and to you for giving your time to attend this session</a:t>
            </a:r>
          </a:p>
          <a:p>
            <a:endParaRPr lang="en-US" dirty="0"/>
          </a:p>
          <a:p>
            <a:r>
              <a:rPr lang="en-US" dirty="0"/>
              <a:t>Gerri Martin, CPA, MPM</a:t>
            </a:r>
          </a:p>
        </p:txBody>
      </p:sp>
      <p:pic>
        <p:nvPicPr>
          <p:cNvPr id="1026" name="Picture 2" descr="ALA Legal Marketplace">
            <a:extLst>
              <a:ext uri="{FF2B5EF4-FFF2-40B4-BE49-F238E27FC236}">
                <a16:creationId xmlns:a16="http://schemas.microsoft.com/office/drawing/2014/main" id="{728CFD97-9397-4EE9-A1D9-9BA00F1D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730" y="1715294"/>
            <a:ext cx="60960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la Suite">
            <a:extLst>
              <a:ext uri="{FF2B5EF4-FFF2-40B4-BE49-F238E27FC236}">
                <a16:creationId xmlns:a16="http://schemas.microsoft.com/office/drawing/2014/main" id="{CF0E39DC-B3DB-4873-B7F7-8EB7EF1A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730" y="4648200"/>
            <a:ext cx="6096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5093DD3D-4B9E-4EA4-A4C8-20389E997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297" y="673215"/>
            <a:ext cx="11353800" cy="1638798"/>
          </a:xfrm>
        </p:spPr>
        <p:txBody>
          <a:bodyPr/>
          <a:lstStyle/>
          <a:p>
            <a:r>
              <a:rPr lang="en-US" dirty="0"/>
              <a:t>A LOOK AHEAD &amp; MOVE OUT OF THE DARK AGES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E39AB279-ED9D-4EF8-878A-34B9B797AF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667000"/>
            <a:ext cx="5614987" cy="3962400"/>
          </a:xfrm>
        </p:spPr>
        <p:txBody>
          <a:bodyPr>
            <a:noAutofit/>
          </a:bodyPr>
          <a:lstStyle/>
          <a:p>
            <a:r>
              <a:rPr lang="en-US" sz="3200" b="1" dirty="0"/>
              <a:t>During this session,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Understand the benefits of Planning for the New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Identify Areas to be Reviewed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Establish a Plan for a Year-End Review</a:t>
            </a:r>
          </a:p>
        </p:txBody>
      </p:sp>
      <p:pic>
        <p:nvPicPr>
          <p:cNvPr id="5" name="Picture 4" descr="A close up of a lizard&#10;&#10;Description automatically generated">
            <a:extLst>
              <a:ext uri="{FF2B5EF4-FFF2-40B4-BE49-F238E27FC236}">
                <a16:creationId xmlns:a16="http://schemas.microsoft.com/office/drawing/2014/main" id="{88C42C6F-3624-494C-B2AD-ED94A0102E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1400" y="3022933"/>
            <a:ext cx="12115800" cy="32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64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4AFB171C-88B3-4B24-9015-55F44DDF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Planning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C720F-CC74-4CF2-ADF1-4A98ED8FB2F1}"/>
              </a:ext>
            </a:extLst>
          </p:cNvPr>
          <p:cNvSpPr txBox="1"/>
          <p:nvPr/>
        </p:nvSpPr>
        <p:spPr>
          <a:xfrm>
            <a:off x="762000" y="1752600"/>
            <a:ext cx="1109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800" dirty="0"/>
              <a:t> Aligns Planning to Firm’s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 Assigns Responsibility for Activities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 Identifies Deadlines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 Shows Unrealistic Expectations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 Reduces Chaos in Your Life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3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4AFB171C-88B3-4B24-9015-55F44DDF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90915"/>
            <a:ext cx="11520000" cy="1491600"/>
          </a:xfrm>
        </p:spPr>
        <p:txBody>
          <a:bodyPr>
            <a:normAutofit/>
          </a:bodyPr>
          <a:lstStyle/>
          <a:p>
            <a:r>
              <a:rPr lang="en-US" dirty="0"/>
              <a:t>Identify Areas to be Reviewed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C720F-CC74-4CF2-ADF1-4A98ED8FB2F1}"/>
              </a:ext>
            </a:extLst>
          </p:cNvPr>
          <p:cNvSpPr txBox="1"/>
          <p:nvPr/>
        </p:nvSpPr>
        <p:spPr>
          <a:xfrm>
            <a:off x="762000" y="2043300"/>
            <a:ext cx="1109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Financial – </a:t>
            </a:r>
            <a:r>
              <a:rPr lang="en-US" sz="3200" dirty="0"/>
              <a:t>Necessary evil but not this presentation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Management of Your Practice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Document Management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Firm Presence on the Internet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9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5B01-EF8C-47C7-A1D9-2A5CCB45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DE009-7618-473A-8BE6-2141926268EE}"/>
              </a:ext>
            </a:extLst>
          </p:cNvPr>
          <p:cNvSpPr txBox="1"/>
          <p:nvPr/>
        </p:nvSpPr>
        <p:spPr>
          <a:xfrm>
            <a:off x="457200" y="1485000"/>
            <a:ext cx="11277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Close Matters in Practice Management Program</a:t>
            </a:r>
          </a:p>
          <a:p>
            <a:endParaRPr lang="en-US" sz="1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Record the Date Closed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Archive Matters but DO NOT PURGE THEM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Put together the dreaded Holiday Card List</a:t>
            </a:r>
          </a:p>
          <a:p>
            <a:pPr lvl="2"/>
            <a:r>
              <a:rPr lang="en-US" sz="3600" dirty="0"/>
              <a:t>   - </a:t>
            </a:r>
            <a:r>
              <a:rPr lang="en-US" sz="2800" dirty="0"/>
              <a:t>Mark Deceased Clients – Don’t send them cards.  It’s tacky</a:t>
            </a:r>
          </a:p>
          <a:p>
            <a:r>
              <a:rPr lang="en-US" sz="3600" dirty="0"/>
              <a:t>Human Resources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Bonuses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Paid Holidays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PTO Accrual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Updated W-4 Withholding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4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848-E2C3-43F7-8C11-4B8D49CC4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 MANAGEMENT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C430D32-D19F-4E7F-BD2A-FD5337DAF2B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6305998"/>
              </p:ext>
            </p:extLst>
          </p:nvPr>
        </p:nvGraphicFramePr>
        <p:xfrm>
          <a:off x="336550" y="1628775"/>
          <a:ext cx="11519450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50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211A-C35F-4763-A6CA-D0277D2E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98525-F944-4604-9FEA-C8EE1C70C5A7}"/>
              </a:ext>
            </a:extLst>
          </p:cNvPr>
          <p:cNvSpPr txBox="1"/>
          <p:nvPr/>
        </p:nvSpPr>
        <p:spPr>
          <a:xfrm>
            <a:off x="336000" y="1981200"/>
            <a:ext cx="1132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How Long Document Types Should Be Retained?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Where Should Documents be Kept? - </a:t>
            </a:r>
            <a:r>
              <a:rPr lang="en-US" sz="2800" dirty="0"/>
              <a:t>Physically and Electronically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Security - </a:t>
            </a:r>
            <a:r>
              <a:rPr lang="en-US" sz="2800" dirty="0"/>
              <a:t>Physical and Electronic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Responsibility for the Process and Tasks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Document Location from Inception to Destruction</a:t>
            </a:r>
          </a:p>
          <a:p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864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211A-C35F-4763-A6CA-D0277D2E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98525-F944-4604-9FEA-C8EE1C70C5A7}"/>
              </a:ext>
            </a:extLst>
          </p:cNvPr>
          <p:cNvSpPr txBox="1"/>
          <p:nvPr/>
        </p:nvSpPr>
        <p:spPr>
          <a:xfrm>
            <a:off x="434700" y="1600200"/>
            <a:ext cx="1132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General Considerations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Naming Conventions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Searching by Document Name or Text Within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OCR and Profiling (Tags)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Scan Documents to Reduce Storage Costs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Cloud Storage vs Document Management Software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Develop a Plan</a:t>
            </a:r>
          </a:p>
        </p:txBody>
      </p:sp>
    </p:spTree>
    <p:extLst>
      <p:ext uri="{BB962C8B-B14F-4D97-AF65-F5344CB8AC3E}">
        <p14:creationId xmlns:p14="http://schemas.microsoft.com/office/powerpoint/2010/main" val="109624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666699"/>
      </a:hlink>
      <a:folHlink>
        <a:srgbClr val="666699"/>
      </a:folHlink>
    </a:clrScheme>
    <a:fontScheme name="Dino PPT">
      <a:majorFont>
        <a:latin typeface="Gill Sans M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074_School report presentation with dinosaur models_AAS_v3" id="{2E2DFC83-FE44-43DC-854E-F7E09DAA4285}" vid="{47F7BBDC-F340-4591-99D2-80DC27F95C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5F46C-101D-473C-80D5-E5F60B82972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FB8F51E-7DFC-4615-95A0-D04EAED04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F1DA9-C4BD-4FEF-81B4-3721061C3F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6326</TotalTime>
  <Words>961</Words>
  <Application>Microsoft Office PowerPoint</Application>
  <PresentationFormat>Widescreen</PresentationFormat>
  <Paragraphs>161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Gill Sans MT</vt:lpstr>
      <vt:lpstr>Lato</vt:lpstr>
      <vt:lpstr>Segoe UI</vt:lpstr>
      <vt:lpstr>Office Theme</vt:lpstr>
      <vt:lpstr>Year End Needs a  Fresh Start</vt:lpstr>
      <vt:lpstr>Year End Needs a Fresh Start</vt:lpstr>
      <vt:lpstr>A LOOK AHEAD &amp; MOVE OUT OF THE DARK AGES</vt:lpstr>
      <vt:lpstr>Benefits of Planning</vt:lpstr>
      <vt:lpstr>Identify Areas to be Reviewed</vt:lpstr>
      <vt:lpstr>MANAGE YOUR PRACTICE</vt:lpstr>
      <vt:lpstr>DOCUMENT MANAGEMENT</vt:lpstr>
      <vt:lpstr>RETENTION PLAN</vt:lpstr>
      <vt:lpstr>STORAGE MANAGEMENT</vt:lpstr>
      <vt:lpstr>Document Destruction</vt:lpstr>
      <vt:lpstr>FIRM PRESENCE ON THE INTERNET</vt:lpstr>
      <vt:lpstr>PLANNING IDEAS</vt:lpstr>
      <vt:lpstr>PowerPoint Presentation</vt:lpstr>
      <vt:lpstr>QUESTIONS ???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Year-End Needs a  Fresh Start</dc:title>
  <dc:creator>Gerri Martin</dc:creator>
  <cp:lastModifiedBy>sean soth</cp:lastModifiedBy>
  <cp:revision>48</cp:revision>
  <dcterms:created xsi:type="dcterms:W3CDTF">2020-10-27T21:19:31Z</dcterms:created>
  <dcterms:modified xsi:type="dcterms:W3CDTF">2020-11-04T13:32:35Z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dDocumentId">
    <vt:lpwstr>4826-0106-0304</vt:lpwstr>
  </property>
</Properties>
</file>