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7" r:id="rId6"/>
    <p:sldId id="290" r:id="rId7"/>
    <p:sldId id="291" r:id="rId8"/>
    <p:sldId id="286" r:id="rId9"/>
    <p:sldId id="263" r:id="rId10"/>
    <p:sldId id="289" r:id="rId11"/>
    <p:sldId id="293" r:id="rId12"/>
    <p:sldId id="294" r:id="rId13"/>
    <p:sldId id="258" r:id="rId14"/>
    <p:sldId id="262" r:id="rId15"/>
    <p:sldId id="296" r:id="rId16"/>
    <p:sldId id="264" r:id="rId17"/>
    <p:sldId id="278" r:id="rId18"/>
    <p:sldId id="297" r:id="rId19"/>
    <p:sldId id="287" r:id="rId20"/>
    <p:sldId id="279" r:id="rId21"/>
    <p:sldId id="272" r:id="rId22"/>
    <p:sldId id="298" r:id="rId23"/>
    <p:sldId id="299" r:id="rId24"/>
    <p:sldId id="268" r:id="rId25"/>
    <p:sldId id="300" r:id="rId26"/>
    <p:sldId id="301" r:id="rId27"/>
    <p:sldId id="288" r:id="rId28"/>
    <p:sldId id="302" r:id="rId29"/>
    <p:sldId id="303" r:id="rId30"/>
    <p:sldId id="260" r:id="rId31"/>
    <p:sldId id="304" r:id="rId32"/>
    <p:sldId id="305" r:id="rId33"/>
    <p:sldId id="282" r:id="rId34"/>
    <p:sldId id="306" r:id="rId35"/>
    <p:sldId id="271" r:id="rId36"/>
    <p:sldId id="273" r:id="rId37"/>
    <p:sldId id="2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215" autoAdjust="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89835-C6FA-4771-99B4-F1E4ECEED87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7CCE0E-B194-42E3-A902-A266A72A0E93}">
      <dgm:prSet phldrT="[Text]"/>
      <dgm:spPr/>
      <dgm:t>
        <a:bodyPr/>
        <a:lstStyle/>
        <a:p>
          <a:r>
            <a:rPr lang="en-US" dirty="0"/>
            <a:t>Self</a:t>
          </a:r>
        </a:p>
      </dgm:t>
    </dgm:pt>
    <dgm:pt modelId="{797C4EBD-FB4C-4D2F-B304-E9ECA70A083A}" type="parTrans" cxnId="{F5430012-271D-46B9-A9E3-6D04D956F357}">
      <dgm:prSet/>
      <dgm:spPr/>
      <dgm:t>
        <a:bodyPr/>
        <a:lstStyle/>
        <a:p>
          <a:endParaRPr lang="en-US"/>
        </a:p>
      </dgm:t>
    </dgm:pt>
    <dgm:pt modelId="{1DC011CB-1ED4-4338-B772-D74EA4F07136}" type="sibTrans" cxnId="{F5430012-271D-46B9-A9E3-6D04D956F357}">
      <dgm:prSet/>
      <dgm:spPr/>
      <dgm:t>
        <a:bodyPr/>
        <a:lstStyle/>
        <a:p>
          <a:endParaRPr lang="en-US"/>
        </a:p>
      </dgm:t>
    </dgm:pt>
    <dgm:pt modelId="{87A03C0B-52D2-49B1-9999-522066FD078C}">
      <dgm:prSet phldrT="[Text]" custT="1"/>
      <dgm:spPr/>
      <dgm:t>
        <a:bodyPr anchor="ctr" anchorCtr="0"/>
        <a:lstStyle/>
        <a:p>
          <a:r>
            <a:rPr lang="en-US" sz="2000" dirty="0"/>
            <a:t>Supervisor</a:t>
          </a:r>
        </a:p>
      </dgm:t>
    </dgm:pt>
    <dgm:pt modelId="{9AF71EBD-B3DA-4EBB-B870-7CABC6BEC3BD}" type="parTrans" cxnId="{E1CFEB4D-D6B1-4926-AAA2-FD904188F371}">
      <dgm:prSet/>
      <dgm:spPr/>
      <dgm:t>
        <a:bodyPr/>
        <a:lstStyle/>
        <a:p>
          <a:endParaRPr lang="en-US"/>
        </a:p>
      </dgm:t>
    </dgm:pt>
    <dgm:pt modelId="{0CD75FAF-63F6-4D0A-AFBE-C8861B957DB6}" type="sibTrans" cxnId="{E1CFEB4D-D6B1-4926-AAA2-FD904188F371}">
      <dgm:prSet/>
      <dgm:spPr/>
      <dgm:t>
        <a:bodyPr/>
        <a:lstStyle/>
        <a:p>
          <a:endParaRPr lang="en-US"/>
        </a:p>
      </dgm:t>
    </dgm:pt>
    <dgm:pt modelId="{97360EBE-8278-490B-A69D-DB9F52D87C9A}">
      <dgm:prSet phldrT="[Text]"/>
      <dgm:spPr/>
      <dgm:t>
        <a:bodyPr/>
        <a:lstStyle/>
        <a:p>
          <a:r>
            <a:rPr lang="en-US" dirty="0"/>
            <a:t>Family</a:t>
          </a:r>
        </a:p>
      </dgm:t>
    </dgm:pt>
    <dgm:pt modelId="{DA14F439-E2C1-4853-B035-B4B499B7E64F}" type="parTrans" cxnId="{CDA61A5E-41FD-4E32-AD89-B510A1D7DE9F}">
      <dgm:prSet/>
      <dgm:spPr/>
      <dgm:t>
        <a:bodyPr/>
        <a:lstStyle/>
        <a:p>
          <a:endParaRPr lang="en-US"/>
        </a:p>
      </dgm:t>
    </dgm:pt>
    <dgm:pt modelId="{45155C12-DCD8-44D0-B1BF-226F8BE53219}" type="sibTrans" cxnId="{CDA61A5E-41FD-4E32-AD89-B510A1D7DE9F}">
      <dgm:prSet/>
      <dgm:spPr/>
      <dgm:t>
        <a:bodyPr/>
        <a:lstStyle/>
        <a:p>
          <a:endParaRPr lang="en-US"/>
        </a:p>
      </dgm:t>
    </dgm:pt>
    <dgm:pt modelId="{3466296F-462E-460A-9587-59C647910F80}">
      <dgm:prSet phldrT="[Text]" custT="1"/>
      <dgm:spPr/>
      <dgm:t>
        <a:bodyPr anchor="ctr" anchorCtr="0"/>
        <a:lstStyle/>
        <a:p>
          <a:r>
            <a:rPr lang="en-US" sz="2000" b="0" dirty="0"/>
            <a:t>Colleagues</a:t>
          </a:r>
        </a:p>
      </dgm:t>
    </dgm:pt>
    <dgm:pt modelId="{D8507F4E-3F71-44BC-8C29-FE0C72D650F0}" type="parTrans" cxnId="{11F740CC-5D1E-4E7C-A213-2F39A5B75B19}">
      <dgm:prSet/>
      <dgm:spPr/>
      <dgm:t>
        <a:bodyPr/>
        <a:lstStyle/>
        <a:p>
          <a:endParaRPr lang="en-US"/>
        </a:p>
      </dgm:t>
    </dgm:pt>
    <dgm:pt modelId="{53EBF82B-66C8-4447-9C20-3F5E69234BCB}" type="sibTrans" cxnId="{11F740CC-5D1E-4E7C-A213-2F39A5B75B19}">
      <dgm:prSet/>
      <dgm:spPr/>
      <dgm:t>
        <a:bodyPr/>
        <a:lstStyle/>
        <a:p>
          <a:endParaRPr lang="en-US"/>
        </a:p>
      </dgm:t>
    </dgm:pt>
    <dgm:pt modelId="{D31C0A71-FB00-495E-BB99-38514FBDCF75}" type="pres">
      <dgm:prSet presAssocID="{BC089835-C6FA-4771-99B4-F1E4ECEED876}" presName="compositeShape" presStyleCnt="0">
        <dgm:presLayoutVars>
          <dgm:chMax val="9"/>
          <dgm:dir/>
          <dgm:resizeHandles val="exact"/>
        </dgm:presLayoutVars>
      </dgm:prSet>
      <dgm:spPr/>
    </dgm:pt>
    <dgm:pt modelId="{80382FE1-C63C-494E-8437-6963B4F85566}" type="pres">
      <dgm:prSet presAssocID="{BC089835-C6FA-4771-99B4-F1E4ECEED876}" presName="triangle1" presStyleLbl="node1" presStyleIdx="0" presStyleCnt="4">
        <dgm:presLayoutVars>
          <dgm:bulletEnabled val="1"/>
        </dgm:presLayoutVars>
      </dgm:prSet>
      <dgm:spPr/>
    </dgm:pt>
    <dgm:pt modelId="{BB7CF71D-C2B2-4421-8097-5AB34F0E0F02}" type="pres">
      <dgm:prSet presAssocID="{BC089835-C6FA-4771-99B4-F1E4ECEED876}" presName="triangle2" presStyleLbl="node1" presStyleIdx="1" presStyleCnt="4">
        <dgm:presLayoutVars>
          <dgm:bulletEnabled val="1"/>
        </dgm:presLayoutVars>
      </dgm:prSet>
      <dgm:spPr/>
    </dgm:pt>
    <dgm:pt modelId="{22CF0CBE-265F-4280-9642-4EFAFA9DC74C}" type="pres">
      <dgm:prSet presAssocID="{BC089835-C6FA-4771-99B4-F1E4ECEED876}" presName="triangle3" presStyleLbl="node1" presStyleIdx="2" presStyleCnt="4">
        <dgm:presLayoutVars>
          <dgm:bulletEnabled val="1"/>
        </dgm:presLayoutVars>
      </dgm:prSet>
      <dgm:spPr/>
    </dgm:pt>
    <dgm:pt modelId="{27BA13B8-BFB6-4A60-A8F2-BBA9C6769D7B}" type="pres">
      <dgm:prSet presAssocID="{BC089835-C6FA-4771-99B4-F1E4ECEED876}" presName="triangle4" presStyleLbl="node1" presStyleIdx="3" presStyleCnt="4" custScaleX="100192">
        <dgm:presLayoutVars>
          <dgm:bulletEnabled val="1"/>
        </dgm:presLayoutVars>
      </dgm:prSet>
      <dgm:spPr/>
    </dgm:pt>
  </dgm:ptLst>
  <dgm:cxnLst>
    <dgm:cxn modelId="{F5430012-271D-46B9-A9E3-6D04D956F357}" srcId="{BC089835-C6FA-4771-99B4-F1E4ECEED876}" destId="{717CCE0E-B194-42E3-A902-A266A72A0E93}" srcOrd="0" destOrd="0" parTransId="{797C4EBD-FB4C-4D2F-B304-E9ECA70A083A}" sibTransId="{1DC011CB-1ED4-4338-B772-D74EA4F07136}"/>
    <dgm:cxn modelId="{4508A718-9E03-4995-A469-2448DF1587B5}" type="presOf" srcId="{717CCE0E-B194-42E3-A902-A266A72A0E93}" destId="{80382FE1-C63C-494E-8437-6963B4F85566}" srcOrd="0" destOrd="0" presId="urn:microsoft.com/office/officeart/2005/8/layout/pyramid4"/>
    <dgm:cxn modelId="{CDA61A5E-41FD-4E32-AD89-B510A1D7DE9F}" srcId="{BC089835-C6FA-4771-99B4-F1E4ECEED876}" destId="{97360EBE-8278-490B-A69D-DB9F52D87C9A}" srcOrd="2" destOrd="0" parTransId="{DA14F439-E2C1-4853-B035-B4B499B7E64F}" sibTransId="{45155C12-DCD8-44D0-B1BF-226F8BE53219}"/>
    <dgm:cxn modelId="{6E8FA46B-6D57-40A2-9CAC-5FECBBD1D8B8}" type="presOf" srcId="{97360EBE-8278-490B-A69D-DB9F52D87C9A}" destId="{22CF0CBE-265F-4280-9642-4EFAFA9DC74C}" srcOrd="0" destOrd="0" presId="urn:microsoft.com/office/officeart/2005/8/layout/pyramid4"/>
    <dgm:cxn modelId="{E1CFEB4D-D6B1-4926-AAA2-FD904188F371}" srcId="{BC089835-C6FA-4771-99B4-F1E4ECEED876}" destId="{87A03C0B-52D2-49B1-9999-522066FD078C}" srcOrd="1" destOrd="0" parTransId="{9AF71EBD-B3DA-4EBB-B870-7CABC6BEC3BD}" sibTransId="{0CD75FAF-63F6-4D0A-AFBE-C8861B957DB6}"/>
    <dgm:cxn modelId="{9C75B85A-12C8-4A1A-B148-D4137687D7AB}" type="presOf" srcId="{BC089835-C6FA-4771-99B4-F1E4ECEED876}" destId="{D31C0A71-FB00-495E-BB99-38514FBDCF75}" srcOrd="0" destOrd="0" presId="urn:microsoft.com/office/officeart/2005/8/layout/pyramid4"/>
    <dgm:cxn modelId="{741CE897-7F80-488C-9CD4-DCDA4673FCF3}" type="presOf" srcId="{3466296F-462E-460A-9587-59C647910F80}" destId="{27BA13B8-BFB6-4A60-A8F2-BBA9C6769D7B}" srcOrd="0" destOrd="0" presId="urn:microsoft.com/office/officeart/2005/8/layout/pyramid4"/>
    <dgm:cxn modelId="{2C4AD5CB-16F3-4AC7-8DE5-71E90601023C}" type="presOf" srcId="{87A03C0B-52D2-49B1-9999-522066FD078C}" destId="{BB7CF71D-C2B2-4421-8097-5AB34F0E0F02}" srcOrd="0" destOrd="0" presId="urn:microsoft.com/office/officeart/2005/8/layout/pyramid4"/>
    <dgm:cxn modelId="{11F740CC-5D1E-4E7C-A213-2F39A5B75B19}" srcId="{BC089835-C6FA-4771-99B4-F1E4ECEED876}" destId="{3466296F-462E-460A-9587-59C647910F80}" srcOrd="3" destOrd="0" parTransId="{D8507F4E-3F71-44BC-8C29-FE0C72D650F0}" sibTransId="{53EBF82B-66C8-4447-9C20-3F5E69234BCB}"/>
    <dgm:cxn modelId="{BE4CA402-7CD8-4245-A227-429F83C72255}" type="presParOf" srcId="{D31C0A71-FB00-495E-BB99-38514FBDCF75}" destId="{80382FE1-C63C-494E-8437-6963B4F85566}" srcOrd="0" destOrd="0" presId="urn:microsoft.com/office/officeart/2005/8/layout/pyramid4"/>
    <dgm:cxn modelId="{41EFABCF-B94E-4967-B0EF-391131DF969E}" type="presParOf" srcId="{D31C0A71-FB00-495E-BB99-38514FBDCF75}" destId="{BB7CF71D-C2B2-4421-8097-5AB34F0E0F02}" srcOrd="1" destOrd="0" presId="urn:microsoft.com/office/officeart/2005/8/layout/pyramid4"/>
    <dgm:cxn modelId="{EC768C7A-C4DC-455C-9854-AF65D3709209}" type="presParOf" srcId="{D31C0A71-FB00-495E-BB99-38514FBDCF75}" destId="{22CF0CBE-265F-4280-9642-4EFAFA9DC74C}" srcOrd="2" destOrd="0" presId="urn:microsoft.com/office/officeart/2005/8/layout/pyramid4"/>
    <dgm:cxn modelId="{3C6F2074-BE90-462D-BE49-D9DE08D9EBAD}" type="presParOf" srcId="{D31C0A71-FB00-495E-BB99-38514FBDCF75}" destId="{27BA13B8-BFB6-4A60-A8F2-BBA9C6769D7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82FE1-C63C-494E-8437-6963B4F85566}">
      <dsp:nvSpPr>
        <dsp:cNvPr id="0" name=""/>
        <dsp:cNvSpPr/>
      </dsp:nvSpPr>
      <dsp:spPr>
        <a:xfrm>
          <a:off x="3553683" y="0"/>
          <a:ext cx="3007201" cy="30072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Self</a:t>
          </a:r>
        </a:p>
      </dsp:txBody>
      <dsp:txXfrm>
        <a:off x="4305483" y="1503601"/>
        <a:ext cx="1503601" cy="1503600"/>
      </dsp:txXfrm>
    </dsp:sp>
    <dsp:sp modelId="{BB7CF71D-C2B2-4421-8097-5AB34F0E0F02}">
      <dsp:nvSpPr>
        <dsp:cNvPr id="0" name=""/>
        <dsp:cNvSpPr/>
      </dsp:nvSpPr>
      <dsp:spPr>
        <a:xfrm>
          <a:off x="2050082" y="3007201"/>
          <a:ext cx="3007201" cy="30072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Supervisor</a:t>
          </a:r>
        </a:p>
      </dsp:txBody>
      <dsp:txXfrm>
        <a:off x="2801882" y="4510802"/>
        <a:ext cx="1503601" cy="1503600"/>
      </dsp:txXfrm>
    </dsp:sp>
    <dsp:sp modelId="{22CF0CBE-265F-4280-9642-4EFAFA9DC74C}">
      <dsp:nvSpPr>
        <dsp:cNvPr id="0" name=""/>
        <dsp:cNvSpPr/>
      </dsp:nvSpPr>
      <dsp:spPr>
        <a:xfrm rot="10800000">
          <a:off x="3553683" y="3007201"/>
          <a:ext cx="3007201" cy="30072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Family</a:t>
          </a:r>
        </a:p>
      </dsp:txBody>
      <dsp:txXfrm rot="10800000">
        <a:off x="4305483" y="3007201"/>
        <a:ext cx="1503601" cy="1503600"/>
      </dsp:txXfrm>
    </dsp:sp>
    <dsp:sp modelId="{27BA13B8-BFB6-4A60-A8F2-BBA9C6769D7B}">
      <dsp:nvSpPr>
        <dsp:cNvPr id="0" name=""/>
        <dsp:cNvSpPr/>
      </dsp:nvSpPr>
      <dsp:spPr>
        <a:xfrm>
          <a:off x="5054397" y="3007201"/>
          <a:ext cx="3012975" cy="300720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Colleagues</a:t>
          </a:r>
        </a:p>
      </dsp:txBody>
      <dsp:txXfrm>
        <a:off x="5807641" y="4510802"/>
        <a:ext cx="1506487" cy="150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1/9/2023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9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hyperlink" Target="mailto:certification@td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td.org/jwt.aspx?pnid=2001&amp;callbackurl=https://atd.useclarus.com/simple_sso/login&amp;_gl=1*5r9jen*_ga*NzY0ODQxMzc2LjE2NDY2NzQ2MTA.*_ga_7K8E29WLBJ*MTY3MzM4MjM5Mi4yNzEuMS4xNjczMzgzNzkxLjYwLjAuMA..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22bbllmj4tvv8.cloudfront.net/40/2b/a11775714744a938eccdf3c0f45a/2022-aptd-candidate-handbook-july2022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22bbllmj4tvv8.cloudfront.net/22/2c/49b8b2524311825bc71b3b01a4da/2022-cptd-certification-handbook-july2022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d.org/aptdstudyguide" TargetMode="External"/><Relationship Id="rId3" Type="http://schemas.openxmlformats.org/officeDocument/2006/relationships/image" Target="../media/image51.png"/><Relationship Id="rId7" Type="http://schemas.openxmlformats.org/officeDocument/2006/relationships/hyperlink" Target="https://d22bbllmj4tvv8.cloudfront.net/22/2c/49b8b2524311825bc71b3b01a4da/2022-cptd-certification-handbook-july2022.pdf" TargetMode="External"/><Relationship Id="rId12" Type="http://schemas.openxmlformats.org/officeDocument/2006/relationships/hyperlink" Target="https://d22bbllmj4tvv8.cloudfront.net/1b/72/5f2f7d454a35824f2f60422409d4/study-group-guide-non-chapter-affiliated-oct-2020.pd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d22bbllmj4tvv8.cloudfront.net/40/2b/a11775714744a938eccdf3c0f45a/2022-aptd-candidate-handbook-july2022.pdf" TargetMode="External"/><Relationship Id="rId11" Type="http://schemas.openxmlformats.org/officeDocument/2006/relationships/hyperlink" Target="https://www.td.org/chapters/clc/chapter-study-groups" TargetMode="External"/><Relationship Id="rId5" Type="http://schemas.openxmlformats.org/officeDocument/2006/relationships/image" Target="../media/image53.png"/><Relationship Id="rId10" Type="http://schemas.openxmlformats.org/officeDocument/2006/relationships/hyperlink" Target="https://www.td.org/certification/active-candidates" TargetMode="External"/><Relationship Id="rId4" Type="http://schemas.openxmlformats.org/officeDocument/2006/relationships/image" Target="../media/image52.png"/><Relationship Id="rId9" Type="http://schemas.openxmlformats.org/officeDocument/2006/relationships/hyperlink" Target="https://www.td.org/CPTDstudyguid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td.org/capability-model/acces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certification@td.or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901" y="218721"/>
            <a:ext cx="9242323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your year: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Get Certified in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7149" y="4055633"/>
            <a:ext cx="8114851" cy="280236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B64694EF-1ED4-424D-8A07-E7BED787E5F4}"/>
              </a:ext>
            </a:extLst>
          </p:cNvPr>
          <p:cNvSpPr/>
          <p:nvPr/>
        </p:nvSpPr>
        <p:spPr>
          <a:xfrm>
            <a:off x="4109423" y="4141695"/>
            <a:ext cx="2834640" cy="2705548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78655-34A4-4DA0-BAB9-D22F4298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15" y="5081805"/>
            <a:ext cx="4188311" cy="17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191" y="1098339"/>
            <a:ext cx="5810138" cy="2264112"/>
          </a:xfrm>
        </p:spPr>
        <p:txBody>
          <a:bodyPr>
            <a:normAutofit fontScale="90000"/>
          </a:bodyPr>
          <a:lstStyle/>
          <a:p>
            <a:r>
              <a:rPr lang="en-US" dirty="0"/>
              <a:t>Eligibility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1FA502-ACAB-440F-81C1-80DCB325A89A}"/>
              </a:ext>
            </a:extLst>
          </p:cNvPr>
          <p:cNvSpPr/>
          <p:nvPr/>
        </p:nvSpPr>
        <p:spPr>
          <a:xfrm>
            <a:off x="4044875" y="-21516"/>
            <a:ext cx="8147125" cy="6903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659" y="1412405"/>
            <a:ext cx="7968459" cy="132588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Eligibility Requirements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803ED57-1A43-46A8-BC98-811CA2CD7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9670" y="3875626"/>
            <a:ext cx="3200400" cy="36576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Work Experience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5DD7E283-D713-4AC9-9B8C-608BBA10A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1875" y="3246120"/>
            <a:ext cx="3200400" cy="365760"/>
          </a:xfr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Professional Development/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education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C5A9125A-B202-417F-B5CA-681093F8A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848" y="4857909"/>
            <a:ext cx="3567572" cy="22532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Does not have to be previous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Role must have included tasks from Professional and Organization domains of TD Capability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Full-time or Part-time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667E1-D6BD-4B49-8B75-B4C47D36AD56}"/>
              </a:ext>
            </a:extLst>
          </p:cNvPr>
          <p:cNvSpPr txBox="1"/>
          <p:nvPr/>
        </p:nvSpPr>
        <p:spPr>
          <a:xfrm>
            <a:off x="4647865" y="2672713"/>
            <a:ext cx="309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3 years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 (36 months)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61D50-4F62-45B6-B5C5-534B16BCC3B1}"/>
              </a:ext>
            </a:extLst>
          </p:cNvPr>
          <p:cNvSpPr txBox="1"/>
          <p:nvPr/>
        </p:nvSpPr>
        <p:spPr>
          <a:xfrm>
            <a:off x="8579167" y="2659332"/>
            <a:ext cx="309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28 hours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89ED02-567A-4929-BB1B-B16B333A9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7760" y="4441387"/>
            <a:ext cx="3200400" cy="3657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Details</a:t>
            </a:r>
          </a:p>
        </p:txBody>
      </p:sp>
      <p:sp>
        <p:nvSpPr>
          <p:cNvPr id="27" name="Text Placeholder 67">
            <a:extLst>
              <a:ext uri="{FF2B5EF4-FFF2-40B4-BE49-F238E27FC236}">
                <a16:creationId xmlns:a16="http://schemas.microsoft.com/office/drawing/2014/main" id="{1D412CCB-E5D1-4E98-ABFA-6269E1DBC25B}"/>
              </a:ext>
            </a:extLst>
          </p:cNvPr>
          <p:cNvSpPr txBox="1">
            <a:spLocks/>
          </p:cNvSpPr>
          <p:nvPr/>
        </p:nvSpPr>
        <p:spPr>
          <a:xfrm>
            <a:off x="8236393" y="4756747"/>
            <a:ext cx="3567572" cy="225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Completed within last 3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PD must be complete at time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Content of PD must be from Professional and Organization domains of TD Capability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Trackable/reportable in case of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D10916A7-E6D4-44B4-9233-8EAADB3FA24F}"/>
              </a:ext>
            </a:extLst>
          </p:cNvPr>
          <p:cNvSpPr txBox="1">
            <a:spLocks/>
          </p:cNvSpPr>
          <p:nvPr/>
        </p:nvSpPr>
        <p:spPr>
          <a:xfrm>
            <a:off x="8817305" y="4340225"/>
            <a:ext cx="32004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Details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9D1E9E5C-720E-4354-A07A-F5A76B19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81"/>
          <a:stretch/>
        </p:blipFill>
        <p:spPr>
          <a:xfrm>
            <a:off x="6585092" y="-356593"/>
            <a:ext cx="2678655" cy="20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1FA502-ACAB-440F-81C1-80DCB325A89A}"/>
              </a:ext>
            </a:extLst>
          </p:cNvPr>
          <p:cNvSpPr/>
          <p:nvPr/>
        </p:nvSpPr>
        <p:spPr>
          <a:xfrm>
            <a:off x="4044875" y="-21516"/>
            <a:ext cx="8147125" cy="6903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659" y="1412405"/>
            <a:ext cx="7968459" cy="132588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Eligibility Requirements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803ED57-1A43-46A8-BC98-811CA2CD7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9670" y="3832594"/>
            <a:ext cx="3200400" cy="36576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Work Experience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5DD7E283-D713-4AC9-9B8C-608BBA10A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1875" y="3246120"/>
            <a:ext cx="3200400" cy="365760"/>
          </a:xfr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Professional Development/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education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C5A9125A-B202-417F-B5CA-681093F8A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6848" y="4814877"/>
            <a:ext cx="3567572" cy="22532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Does not have to be previous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Role must have included tasks from Professional and Organization domains of TD Capability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Full-time or Part-time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A206-FA1A-4C14-B6FB-CD12350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39B0E-CD75-418B-A2F4-EBDA9C1E0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5667E1-D6BD-4B49-8B75-B4C47D36AD56}"/>
              </a:ext>
            </a:extLst>
          </p:cNvPr>
          <p:cNvSpPr txBox="1"/>
          <p:nvPr/>
        </p:nvSpPr>
        <p:spPr>
          <a:xfrm>
            <a:off x="4647865" y="2629681"/>
            <a:ext cx="309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5 years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 (60 months)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61D50-4F62-45B6-B5C5-534B16BCC3B1}"/>
              </a:ext>
            </a:extLst>
          </p:cNvPr>
          <p:cNvSpPr txBox="1"/>
          <p:nvPr/>
        </p:nvSpPr>
        <p:spPr>
          <a:xfrm>
            <a:off x="8547298" y="2618071"/>
            <a:ext cx="309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60 hours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B89ED02-567A-4929-BB1B-B16B333A9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7760" y="4398355"/>
            <a:ext cx="3200400" cy="36576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Details</a:t>
            </a:r>
          </a:p>
        </p:txBody>
      </p:sp>
      <p:sp>
        <p:nvSpPr>
          <p:cNvPr id="27" name="Text Placeholder 67">
            <a:extLst>
              <a:ext uri="{FF2B5EF4-FFF2-40B4-BE49-F238E27FC236}">
                <a16:creationId xmlns:a16="http://schemas.microsoft.com/office/drawing/2014/main" id="{1D412CCB-E5D1-4E98-ABFA-6269E1DBC25B}"/>
              </a:ext>
            </a:extLst>
          </p:cNvPr>
          <p:cNvSpPr txBox="1">
            <a:spLocks/>
          </p:cNvSpPr>
          <p:nvPr/>
        </p:nvSpPr>
        <p:spPr>
          <a:xfrm>
            <a:off x="8236393" y="4756747"/>
            <a:ext cx="3567572" cy="225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Completed within last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PD must be complete at time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Content of PD must be from Professional and Organization domains of TD Capability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Trackable/reportable in case of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D10916A7-E6D4-44B4-9233-8EAADB3FA24F}"/>
              </a:ext>
            </a:extLst>
          </p:cNvPr>
          <p:cNvSpPr txBox="1">
            <a:spLocks/>
          </p:cNvSpPr>
          <p:nvPr/>
        </p:nvSpPr>
        <p:spPr>
          <a:xfrm>
            <a:off x="8817305" y="4340225"/>
            <a:ext cx="32004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Details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571B240B-D0BC-454B-82D2-730CA7425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81"/>
          <a:stretch/>
        </p:blipFill>
        <p:spPr>
          <a:xfrm>
            <a:off x="6433073" y="-423088"/>
            <a:ext cx="2946994" cy="22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3" y="505540"/>
            <a:ext cx="6800850" cy="1325880"/>
          </a:xfrm>
        </p:spPr>
        <p:txBody>
          <a:bodyPr/>
          <a:lstStyle/>
          <a:p>
            <a:r>
              <a:rPr lang="en-US" dirty="0"/>
              <a:t>A little more about eligibility…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517" y="2043954"/>
            <a:ext cx="7512733" cy="43111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sz="2000" dirty="0"/>
              <a:t>Professional development takes all kinds of forms.</a:t>
            </a:r>
          </a:p>
          <a:p>
            <a:r>
              <a:rPr lang="en-ZA" sz="2000" dirty="0"/>
              <a:t>You may already have what it takes to be eligible.</a:t>
            </a:r>
          </a:p>
          <a:p>
            <a:endParaRPr lang="en-ZA" sz="2000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Email </a:t>
            </a:r>
            <a:r>
              <a:rPr lang="en-Z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certification@td.org</a:t>
            </a:r>
            <a:r>
              <a:rPr lang="en-ZA" dirty="0"/>
              <a:t> to request help in determining eligibility.</a:t>
            </a:r>
            <a:endParaRPr lang="en-ZA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D2EB-86EE-409B-A978-A2CA82E3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5FBE9-888B-4FE5-8AC6-FB80C552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B4BD20-F4D0-400E-ACB8-AF43C09F8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03656"/>
            <a:ext cx="100965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D7FC34-426D-4FD9-B6B3-64F91E8D8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571" y="4013278"/>
            <a:ext cx="1866900" cy="1162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953F98-D988-4EE4-BDA1-757E6E341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17" y="3271600"/>
            <a:ext cx="1854805" cy="465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B0D503-7E8E-4DF6-9100-C978E4F1C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993" y="3150375"/>
            <a:ext cx="2292038" cy="20239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AE95FE-24FD-479A-AEE8-BAECAAE48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395" y="4013278"/>
            <a:ext cx="1447800" cy="704850"/>
          </a:xfrm>
          <a:prstGeom prst="rect">
            <a:avLst/>
          </a:prstGeom>
        </p:spPr>
      </p:pic>
      <p:pic>
        <p:nvPicPr>
          <p:cNvPr id="1028" name="Picture 4" descr="Training Magazine - Resources for Training Professionals">
            <a:extLst>
              <a:ext uri="{FF2B5EF4-FFF2-40B4-BE49-F238E27FC236}">
                <a16:creationId xmlns:a16="http://schemas.microsoft.com/office/drawing/2014/main" id="{F593BE4A-7C3B-481F-9364-1A7763B5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8" y="4958743"/>
            <a:ext cx="2100954" cy="56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2"/>
            <a:ext cx="9725026" cy="1325880"/>
          </a:xfrm>
        </p:spPr>
        <p:txBody>
          <a:bodyPr/>
          <a:lstStyle/>
          <a:p>
            <a:r>
              <a:rPr lang="en-ZA" dirty="0"/>
              <a:t>BUSINESS MODEL</a:t>
            </a:r>
          </a:p>
        </p:txBody>
      </p:sp>
      <p:pic>
        <p:nvPicPr>
          <p:cNvPr id="43" name="Online Image Placeholder 42" descr="Research outline">
            <a:extLst>
              <a:ext uri="{FF2B5EF4-FFF2-40B4-BE49-F238E27FC236}">
                <a16:creationId xmlns:a16="http://schemas.microsoft.com/office/drawing/2014/main" id="{76CE5C81-A86F-4C82-AE52-FE744077859B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641" y="2184400"/>
            <a:ext cx="914400" cy="914400"/>
          </a:xfrm>
        </p:spPr>
      </p:pic>
      <p:pic>
        <p:nvPicPr>
          <p:cNvPr id="55" name="Online Image Placeholder 54" descr="Group success with solid fill">
            <a:extLst>
              <a:ext uri="{FF2B5EF4-FFF2-40B4-BE49-F238E27FC236}">
                <a16:creationId xmlns:a16="http://schemas.microsoft.com/office/drawing/2014/main" id="{236942CE-38CE-4E5D-9773-5224E03D4C0A}"/>
              </a:ext>
            </a:extLst>
          </p:cNvPr>
          <p:cNvPicPr>
            <a:picLocks noGrp="1" noChangeAspect="1"/>
          </p:cNvPicPr>
          <p:nvPr>
            <p:ph type="clipArt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0930" y="2184654"/>
            <a:ext cx="914400" cy="914400"/>
          </a:xfrm>
        </p:spPr>
      </p:pic>
      <p:pic>
        <p:nvPicPr>
          <p:cNvPr id="57" name="Online Image Placeholder 56" descr="Repeat with solid fill">
            <a:extLst>
              <a:ext uri="{FF2B5EF4-FFF2-40B4-BE49-F238E27FC236}">
                <a16:creationId xmlns:a16="http://schemas.microsoft.com/office/drawing/2014/main" id="{353E75F9-0061-4D63-BFE6-6462C5C0E351}"/>
              </a:ext>
            </a:extLst>
          </p:cNvPr>
          <p:cNvPicPr>
            <a:picLocks noGrp="1" noChangeAspect="1"/>
          </p:cNvPicPr>
          <p:nvPr>
            <p:ph type="clipArt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9445" y="2184400"/>
            <a:ext cx="914400" cy="9144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7E5E6-2411-4199-BA08-EF574433C5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55241" y="3366741"/>
            <a:ext cx="2743200" cy="457200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614D-21E6-483C-8FE2-C9CF4346C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/>
          <a:lstStyle/>
          <a:p>
            <a:r>
              <a:rPr lang="en-ZA" noProof="1"/>
              <a:t>We based our research on market trends and social media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C37629-42BA-462B-B066-292B3B37327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46530" y="3359890"/>
            <a:ext cx="2743200" cy="4572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614090-4A8B-46A2-BCB9-23379FE06BF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/>
          <a:lstStyle/>
          <a:p>
            <a:r>
              <a:rPr lang="en-ZA" noProof="1"/>
              <a:t>We believe people need more products specifically dedicated to this niche market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AD60F-B816-490D-81D4-73DD13910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525045" y="3364836"/>
            <a:ext cx="2743200" cy="4572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B6D57-2EB5-41BE-ACA0-29F300D5F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/>
          <a:lstStyle/>
          <a:p>
            <a:r>
              <a:rPr lang="en-ZA" noProof="1"/>
              <a:t>Minimalist and easy to use </a:t>
            </a:r>
          </a:p>
        </p:txBody>
      </p:sp>
      <p:sp>
        <p:nvSpPr>
          <p:cNvPr id="108" name="Date Placeholder 107">
            <a:extLst>
              <a:ext uri="{FF2B5EF4-FFF2-40B4-BE49-F238E27FC236}">
                <a16:creationId xmlns:a16="http://schemas.microsoft.com/office/drawing/2014/main" id="{148577B4-CE21-4375-A4AA-092E5994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09" name="Footer Placeholder 108">
            <a:extLst>
              <a:ext uri="{FF2B5EF4-FFF2-40B4-BE49-F238E27FC236}">
                <a16:creationId xmlns:a16="http://schemas.microsoft.com/office/drawing/2014/main" id="{A8872052-5F06-44A0-8D79-B5532E78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110" name="Slide Number Placeholder 109">
            <a:extLst>
              <a:ext uri="{FF2B5EF4-FFF2-40B4-BE49-F238E27FC236}">
                <a16:creationId xmlns:a16="http://schemas.microsoft.com/office/drawing/2014/main" id="{F98EDB96-3F54-4406-B894-1195695E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A picture containing text, fabric, receipt, stone&#10;&#10;Description automatically generated">
            <a:extLst>
              <a:ext uri="{FF2B5EF4-FFF2-40B4-BE49-F238E27FC236}">
                <a16:creationId xmlns:a16="http://schemas.microsoft.com/office/drawing/2014/main" id="{94F6047B-200A-4F20-896A-6DB778F149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996"/>
          <a:stretch/>
        </p:blipFill>
        <p:spPr>
          <a:xfrm>
            <a:off x="1002460" y="0"/>
            <a:ext cx="1118954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DA834D-5300-4332-84EB-D8B56BA1DEAD}"/>
              </a:ext>
            </a:extLst>
          </p:cNvPr>
          <p:cNvSpPr txBox="1"/>
          <p:nvPr/>
        </p:nvSpPr>
        <p:spPr>
          <a:xfrm>
            <a:off x="2651760" y="1376979"/>
            <a:ext cx="8159675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Eligibility isn’t just about checking a box though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Good eligibility components actually will prepare you for the exams.</a:t>
            </a:r>
          </a:p>
          <a:p>
            <a:endParaRPr lang="en-US" dirty="0"/>
          </a:p>
          <a:p>
            <a:r>
              <a:rPr lang="en-US" dirty="0"/>
              <a:t>And everyone must meet the standard to test, which further elevates the credential for the profession.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191" y="1098339"/>
            <a:ext cx="5810138" cy="2264112"/>
          </a:xfrm>
        </p:spPr>
        <p:txBody>
          <a:bodyPr>
            <a:normAutofit/>
          </a:bodyPr>
          <a:lstStyle/>
          <a:p>
            <a:r>
              <a:rPr lang="en-US" dirty="0"/>
              <a:t>Application Basics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19" y="490157"/>
            <a:ext cx="8232648" cy="1325880"/>
          </a:xfrm>
        </p:spPr>
        <p:txBody>
          <a:bodyPr>
            <a:normAutofit/>
          </a:bodyPr>
          <a:lstStyle/>
          <a:p>
            <a:r>
              <a:rPr lang="en-US" dirty="0"/>
              <a:t>Application basics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44952" y="2169033"/>
            <a:ext cx="2468880" cy="457200"/>
          </a:xfrm>
        </p:spPr>
        <p:txBody>
          <a:bodyPr/>
          <a:lstStyle/>
          <a:p>
            <a:pPr algn="ctr"/>
            <a:r>
              <a:rPr lang="en-ZA" dirty="0"/>
              <a:t>Details About your Work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29261" y="2708729"/>
            <a:ext cx="3173505" cy="2743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ZA" dirty="0"/>
              <a:t>Current employer information, contact information for your supervisor, and capabilities covered in your role.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023658" y="1936376"/>
            <a:ext cx="2668524" cy="9439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r>
              <a:rPr lang="en-ZA" noProof="1"/>
              <a:t>Details About your Professional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42F1-D776-4124-8B16-57F2D738E6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9588" y="2741882"/>
            <a:ext cx="2893808" cy="1617950"/>
          </a:xfrm>
        </p:spPr>
        <p:txBody>
          <a:bodyPr/>
          <a:lstStyle/>
          <a:p>
            <a:pPr marL="0" indent="0">
              <a:buNone/>
            </a:pPr>
            <a:r>
              <a:rPr lang="en-US" noProof="1"/>
              <a:t>Type of activity, sponsor, start and end date, number of hours, and capabilities covered.</a:t>
            </a:r>
            <a:endParaRPr lang="en-ZA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08720" y="2124170"/>
            <a:ext cx="2468880" cy="457200"/>
          </a:xfrm>
        </p:spPr>
        <p:txBody>
          <a:bodyPr/>
          <a:lstStyle/>
          <a:p>
            <a:pPr algn="ctr"/>
            <a:r>
              <a:rPr lang="en-ZA" dirty="0"/>
              <a:t>A recent resume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6EB39-B15D-4FE6-A30D-18F0F416CC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4055" y="2741882"/>
            <a:ext cx="2468880" cy="1198402"/>
          </a:xfrm>
        </p:spPr>
        <p:txBody>
          <a:bodyPr/>
          <a:lstStyle/>
          <a:p>
            <a:pPr marL="0" indent="0">
              <a:buNone/>
            </a:pPr>
            <a:r>
              <a:rPr lang="en-ZA" noProof="1"/>
              <a:t>PDF or .doc file</a:t>
            </a:r>
            <a:endParaRPr lang="en-ZA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1D4EAB4-6E8F-44AD-A635-F321DC94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6D5B665-A640-4C90-A812-51AFE038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A7C65-DFCF-4D1B-B5AF-C5288888E8B8}"/>
              </a:ext>
            </a:extLst>
          </p:cNvPr>
          <p:cNvSpPr txBox="1"/>
          <p:nvPr/>
        </p:nvSpPr>
        <p:spPr>
          <a:xfrm>
            <a:off x="2709448" y="1267787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applications can be found in the </a:t>
            </a:r>
            <a:r>
              <a:rPr lang="en-US" dirty="0">
                <a:hlinkClick r:id="rId2"/>
              </a:rPr>
              <a:t>Certification Portal.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98A73E6-3EA8-4856-BE51-8BB7B3455391}"/>
              </a:ext>
            </a:extLst>
          </p:cNvPr>
          <p:cNvSpPr txBox="1">
            <a:spLocks/>
          </p:cNvSpPr>
          <p:nvPr/>
        </p:nvSpPr>
        <p:spPr>
          <a:xfrm>
            <a:off x="4503241" y="4694694"/>
            <a:ext cx="246888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dirty="0"/>
              <a:t>Your desired testing window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A477749C-DBE3-4177-96E7-DC21F2C43E2B}"/>
              </a:ext>
            </a:extLst>
          </p:cNvPr>
          <p:cNvSpPr txBox="1">
            <a:spLocks/>
          </p:cNvSpPr>
          <p:nvPr/>
        </p:nvSpPr>
        <p:spPr>
          <a:xfrm>
            <a:off x="4150929" y="5343525"/>
            <a:ext cx="3173505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ZA" dirty="0"/>
              <a:t>2-month window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ZA" dirty="0"/>
              <a:t>Remember– every other month!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60269FB-AE02-424E-B213-6F92F26ACC5A}"/>
              </a:ext>
            </a:extLst>
          </p:cNvPr>
          <p:cNvSpPr txBox="1">
            <a:spLocks/>
          </p:cNvSpPr>
          <p:nvPr/>
        </p:nvSpPr>
        <p:spPr>
          <a:xfrm>
            <a:off x="8428827" y="4694694"/>
            <a:ext cx="2468880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dirty="0"/>
              <a:t>Extras*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507B761-1A84-423B-B3FB-BF04FF2F6433}"/>
              </a:ext>
            </a:extLst>
          </p:cNvPr>
          <p:cNvSpPr txBox="1">
            <a:spLocks/>
          </p:cNvSpPr>
          <p:nvPr/>
        </p:nvSpPr>
        <p:spPr>
          <a:xfrm>
            <a:off x="7813965" y="4957920"/>
            <a:ext cx="3925586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ZA" sz="1400" i="1" dirty="0"/>
              <a:t>*Not necessarily needed by everyone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ZA" dirty="0"/>
              <a:t>ADA information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ZA" dirty="0"/>
              <a:t>ATD Master Certificate PDF</a:t>
            </a:r>
          </a:p>
        </p:txBody>
      </p:sp>
    </p:spTree>
    <p:extLst>
      <p:ext uri="{BB962C8B-B14F-4D97-AF65-F5344CB8AC3E}">
        <p14:creationId xmlns:p14="http://schemas.microsoft.com/office/powerpoint/2010/main" val="167207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896111"/>
            <a:ext cx="10182226" cy="1325880"/>
          </a:xfrm>
        </p:spPr>
        <p:txBody>
          <a:bodyPr>
            <a:normAutofit/>
          </a:bodyPr>
          <a:lstStyle/>
          <a:p>
            <a:r>
              <a:rPr lang="en-ZA" dirty="0"/>
              <a:t>Registration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463A9-91ED-406C-A142-DF9DBB5C01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80339" y="2102470"/>
            <a:ext cx="1463040" cy="785812"/>
          </a:xfrm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r>
              <a:rPr lang="en-ZA" dirty="0"/>
              <a:t>$499/699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F961A7D-A035-4952-BEF5-34EE93A248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11894" y="3376580"/>
            <a:ext cx="1463040" cy="785812"/>
          </a:xfrm>
        </p:spPr>
        <p:txBody>
          <a:bodyPr vert="horz" lIns="91440" tIns="45720" rIns="91440" bIns="45720" rtlCol="0" anchor="ctr" anchorCtr="0">
            <a:normAutofit fontScale="92500" lnSpcReduction="20000"/>
          </a:bodyPr>
          <a:lstStyle/>
          <a:p>
            <a:r>
              <a:rPr lang="en-ZA" dirty="0"/>
              <a:t>$975/1350</a:t>
            </a:r>
            <a:endParaRPr lang="en-ZA" noProof="1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25880" y="4745736"/>
            <a:ext cx="2159598" cy="785812"/>
          </a:xfrm>
        </p:spPr>
        <p:txBody>
          <a:bodyPr/>
          <a:lstStyle/>
          <a:p>
            <a:r>
              <a:rPr lang="en-ZA" dirty="0"/>
              <a:t>$various</a:t>
            </a:r>
          </a:p>
        </p:txBody>
      </p:sp>
      <p:sp>
        <p:nvSpPr>
          <p:cNvPr id="58" name="Date Placeholder 57">
            <a:extLst>
              <a:ext uri="{FF2B5EF4-FFF2-40B4-BE49-F238E27FC236}">
                <a16:creationId xmlns:a16="http://schemas.microsoft.com/office/drawing/2014/main" id="{E7AB850C-6B59-47AE-8A29-9081F971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t" anchorCtr="0"/>
          <a:lstStyle/>
          <a:p>
            <a:r>
              <a:rPr lang="en-ZA" dirty="0"/>
              <a:t>APTD Registration Fee </a:t>
            </a:r>
            <a:r>
              <a:rPr lang="en-US" dirty="0"/>
              <a:t>(ATD National Member/non-member)</a:t>
            </a:r>
          </a:p>
          <a:p>
            <a:endParaRPr lang="en-ZA" noProof="1"/>
          </a:p>
          <a:p>
            <a:endParaRPr lang="en-ZA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42237DE-8579-4920-9331-C835DA7AE69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t" anchorCtr="0"/>
          <a:lstStyle/>
          <a:p>
            <a:r>
              <a:rPr lang="en-US" dirty="0"/>
              <a:t>CPTD Registration Fee (ATD National Member/non-member)</a:t>
            </a:r>
          </a:p>
          <a:p>
            <a:endParaRPr lang="en-ZA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57220B4-795B-4602-8E69-5D53D12DCC8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t" anchorCtr="0"/>
          <a:lstStyle/>
          <a:p>
            <a:r>
              <a:rPr lang="en-US" dirty="0"/>
              <a:t>See the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APTD</a:t>
            </a:r>
            <a:r>
              <a:rPr lang="en-US" dirty="0"/>
              <a:t> or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CPTD</a:t>
            </a:r>
            <a:r>
              <a:rPr lang="en-US" dirty="0"/>
              <a:t> Certification Handbooks for other fees that may be incurred.</a:t>
            </a:r>
          </a:p>
          <a:p>
            <a:endParaRPr lang="en-ZA" dirty="0"/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FF34679F-7E8E-4242-BA88-639B44A7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29CBD3-811B-024D-97AD-CABA2360C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ED2DD05-B7DA-4548-8559-3C330A95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534B90-7DA2-E345-8750-23A209E65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17361" y="411076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0F06F09-4D82-3748-AED7-2C0611810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6069" y="400215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60C07F-C64B-CA40-9D84-ABB3079F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17361" y="5373966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DEADCA46-378E-3D45-B9B9-35A5CC41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6069" y="5265355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4EF37B-95D8-44FF-9BFF-3CD423258E3F}"/>
              </a:ext>
            </a:extLst>
          </p:cNvPr>
          <p:cNvSpPr txBox="1"/>
          <p:nvPr/>
        </p:nvSpPr>
        <p:spPr>
          <a:xfrm>
            <a:off x="5637007" y="29744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6EF48-EDC8-4FDC-95CF-A4A601BDA218}"/>
              </a:ext>
            </a:extLst>
          </p:cNvPr>
          <p:cNvSpPr txBox="1"/>
          <p:nvPr/>
        </p:nvSpPr>
        <p:spPr>
          <a:xfrm>
            <a:off x="7566660" y="1032734"/>
            <a:ext cx="426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Payable in full at the time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465806"/>
            <a:ext cx="2244763" cy="1325880"/>
          </a:xfrm>
        </p:spPr>
        <p:txBody>
          <a:bodyPr>
            <a:noAutofit/>
          </a:bodyPr>
          <a:lstStyle/>
          <a:p>
            <a:r>
              <a:rPr lang="en-US" sz="2400" dirty="0"/>
              <a:t>The Application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30EE1282-C186-4186-81BA-B5AF1F1B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019A10-B614-4021-91DA-630D9C54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2776258" y="1090068"/>
            <a:ext cx="9039225" cy="54456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E235B9-946B-4362-B0EB-72A9B54473EC}"/>
              </a:ext>
            </a:extLst>
          </p:cNvPr>
          <p:cNvSpPr/>
          <p:nvPr/>
        </p:nvSpPr>
        <p:spPr>
          <a:xfrm>
            <a:off x="10132422" y="1375954"/>
            <a:ext cx="1297578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email@email.com</a:t>
            </a:r>
          </a:p>
        </p:txBody>
      </p:sp>
    </p:spTree>
    <p:extLst>
      <p:ext uri="{BB962C8B-B14F-4D97-AF65-F5344CB8AC3E}">
        <p14:creationId xmlns:p14="http://schemas.microsoft.com/office/powerpoint/2010/main" val="138626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465806"/>
            <a:ext cx="2244763" cy="1325880"/>
          </a:xfrm>
        </p:spPr>
        <p:txBody>
          <a:bodyPr>
            <a:noAutofit/>
          </a:bodyPr>
          <a:lstStyle/>
          <a:p>
            <a:r>
              <a:rPr lang="en-US" sz="2400" dirty="0"/>
              <a:t>The Application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30EE1282-C186-4186-81BA-B5AF1F1B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019A10-B614-4021-91DA-630D9C54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2776258" y="1090068"/>
            <a:ext cx="9039225" cy="54456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E235B9-946B-4362-B0EB-72A9B54473EC}"/>
              </a:ext>
            </a:extLst>
          </p:cNvPr>
          <p:cNvSpPr/>
          <p:nvPr/>
        </p:nvSpPr>
        <p:spPr>
          <a:xfrm>
            <a:off x="10132422" y="1375954"/>
            <a:ext cx="1297578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email@email.com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D7B2C-B787-449F-8121-E68A5722E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48"/>
          <a:stretch/>
        </p:blipFill>
        <p:spPr>
          <a:xfrm>
            <a:off x="2776259" y="1665379"/>
            <a:ext cx="9039224" cy="49792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E7943A-51F2-4015-8122-EFC8DDECAC84}"/>
              </a:ext>
            </a:extLst>
          </p:cNvPr>
          <p:cNvSpPr/>
          <p:nvPr/>
        </p:nvSpPr>
        <p:spPr>
          <a:xfrm>
            <a:off x="2917371" y="2664823"/>
            <a:ext cx="1802675" cy="37446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416" y="457460"/>
            <a:ext cx="6343650" cy="1325880"/>
          </a:xfrm>
        </p:spPr>
        <p:txBody>
          <a:bodyPr>
            <a:normAutofit/>
          </a:bodyPr>
          <a:lstStyle/>
          <a:p>
            <a:r>
              <a:rPr lang="en-ZA" dirty="0"/>
              <a:t>ABOUT 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1344706"/>
            <a:ext cx="6400800" cy="4623711"/>
          </a:xfrm>
        </p:spPr>
        <p:txBody>
          <a:bodyPr>
            <a:normAutofit/>
          </a:bodyPr>
          <a:lstStyle/>
          <a:p>
            <a:r>
              <a:rPr lang="en-US" dirty="0"/>
              <a:t>The ATD Certification Institute (ATD CI) is a separate, non-profit organization under the umbrella of ATD National. </a:t>
            </a:r>
          </a:p>
          <a:p>
            <a:endParaRPr lang="en-US" dirty="0"/>
          </a:p>
          <a:p>
            <a:r>
              <a:rPr lang="en-US" dirty="0"/>
              <a:t>Our mission of is to lead and elevate the talent development profession and to recognize practitioners for their knowledge and application through certification. </a:t>
            </a:r>
          </a:p>
          <a:p>
            <a:endParaRPr lang="en-US" dirty="0"/>
          </a:p>
          <a:p>
            <a:r>
              <a:rPr lang="en-US" dirty="0"/>
              <a:t>We accomplish this by setting standards, assessing competence against those standards, closing skills gaps, and recognizing achievement.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465806"/>
            <a:ext cx="2244763" cy="1325880"/>
          </a:xfrm>
        </p:spPr>
        <p:txBody>
          <a:bodyPr>
            <a:noAutofit/>
          </a:bodyPr>
          <a:lstStyle/>
          <a:p>
            <a:r>
              <a:rPr lang="en-US" sz="2400" dirty="0"/>
              <a:t>The Application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30EE1282-C186-4186-81BA-B5AF1F1B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019A10-B614-4021-91DA-630D9C54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2776258" y="1090068"/>
            <a:ext cx="9039225" cy="54456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E235B9-946B-4362-B0EB-72A9B54473EC}"/>
              </a:ext>
            </a:extLst>
          </p:cNvPr>
          <p:cNvSpPr/>
          <p:nvPr/>
        </p:nvSpPr>
        <p:spPr>
          <a:xfrm>
            <a:off x="10132422" y="1375954"/>
            <a:ext cx="1297578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email@email.com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D7B2C-B787-449F-8121-E68A5722E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48"/>
          <a:stretch/>
        </p:blipFill>
        <p:spPr>
          <a:xfrm>
            <a:off x="2776259" y="1665379"/>
            <a:ext cx="9039224" cy="49792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1E7943A-51F2-4015-8122-EFC8DDECAC84}"/>
              </a:ext>
            </a:extLst>
          </p:cNvPr>
          <p:cNvSpPr/>
          <p:nvPr/>
        </p:nvSpPr>
        <p:spPr>
          <a:xfrm>
            <a:off x="2917371" y="2664823"/>
            <a:ext cx="1802675" cy="37446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EE941-4C2C-4D08-A370-D0DC1C4C73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359"/>
          <a:stretch/>
        </p:blipFill>
        <p:spPr>
          <a:xfrm>
            <a:off x="2776258" y="1665380"/>
            <a:ext cx="9039225" cy="49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9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96112"/>
            <a:ext cx="9124951" cy="1362456"/>
          </a:xfrm>
        </p:spPr>
        <p:txBody>
          <a:bodyPr/>
          <a:lstStyle/>
          <a:p>
            <a:r>
              <a:rPr lang="en-US" dirty="0"/>
              <a:t>The Audit process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14400" y="2354580"/>
            <a:ext cx="4297679" cy="455295"/>
          </a:xfrm>
        </p:spPr>
        <p:txBody>
          <a:bodyPr/>
          <a:lstStyle/>
          <a:p>
            <a:r>
              <a:rPr lang="en-US" dirty="0"/>
              <a:t>Why we audit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438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Maintain standards for the certification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4487" y="2352675"/>
            <a:ext cx="4297680" cy="457200"/>
          </a:xfrm>
        </p:spPr>
        <p:txBody>
          <a:bodyPr/>
          <a:lstStyle/>
          <a:p>
            <a:r>
              <a:rPr lang="en-ZA" dirty="0"/>
              <a:t>What to do if audited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3F3455-E568-40C9-9F4D-8C89F4CD9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noProof="1"/>
              <a:t>Submit your documentation supporting your professional development via the secure messaging system in the Certification Portal.</a:t>
            </a:r>
          </a:p>
          <a:p>
            <a:r>
              <a:rPr lang="en-ZA" noProof="1"/>
              <a:t>Ask questions via the secure messaging system.</a:t>
            </a:r>
          </a:p>
          <a:p>
            <a:r>
              <a:rPr lang="en-ZA" noProof="1"/>
              <a:t>Audited applications deemed ineligible or without proper documentation will receive a refund minus a $250 review fee. </a:t>
            </a:r>
          </a:p>
          <a:p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E3DFBE3A-6329-4424-BCE9-1661811C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92F5D44-F3E7-4917-B2F7-31AFADC9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42691-E2CF-430C-A7F7-D7C6E2B2A9D9}"/>
              </a:ext>
            </a:extLst>
          </p:cNvPr>
          <p:cNvSpPr txBox="1"/>
          <p:nvPr/>
        </p:nvSpPr>
        <p:spPr>
          <a:xfrm>
            <a:off x="2203691" y="1646230"/>
            <a:ext cx="617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Approximately 25% of applications are randomly audited.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2036F0A-A1B8-4DFF-934D-AC3EAC0E33EC}"/>
              </a:ext>
            </a:extLst>
          </p:cNvPr>
          <p:cNvSpPr txBox="1">
            <a:spLocks/>
          </p:cNvSpPr>
          <p:nvPr/>
        </p:nvSpPr>
        <p:spPr>
          <a:xfrm>
            <a:off x="914399" y="3836289"/>
            <a:ext cx="4297679" cy="4552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you know you’ve been audited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BE6739B-A2B7-4B32-A0A3-3B7AAA550718}"/>
              </a:ext>
            </a:extLst>
          </p:cNvPr>
          <p:cNvSpPr txBox="1">
            <a:spLocks/>
          </p:cNvSpPr>
          <p:nvPr/>
        </p:nvSpPr>
        <p:spPr>
          <a:xfrm>
            <a:off x="914399" y="4472559"/>
            <a:ext cx="4297680" cy="1723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noProof="1"/>
              <a:t>People who are selected for audit will receive an email with instructions on how to respond.</a:t>
            </a:r>
          </a:p>
          <a:p>
            <a:r>
              <a:rPr lang="en-ZA" noProof="1"/>
              <a:t>It occurs almost immediately.</a:t>
            </a:r>
          </a:p>
          <a:p>
            <a:r>
              <a:rPr lang="en-ZA" noProof="1"/>
              <a:t>You have 60 days to respond; the application will be held until the audit is wrapped up.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CBB6-3E1C-47C3-8FD3-76E467E3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465806"/>
            <a:ext cx="2244763" cy="1325880"/>
          </a:xfrm>
        </p:spPr>
        <p:txBody>
          <a:bodyPr>
            <a:noAutofit/>
          </a:bodyPr>
          <a:lstStyle/>
          <a:p>
            <a:r>
              <a:rPr lang="en-US" sz="2400" dirty="0"/>
              <a:t>Locating secure messages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30EE1282-C186-4186-81BA-B5AF1F1B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966A2AB-239B-430D-8FC5-15939706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2019A10-B614-4021-91DA-630D9C543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00"/>
          <a:stretch/>
        </p:blipFill>
        <p:spPr>
          <a:xfrm>
            <a:off x="2776258" y="1090068"/>
            <a:ext cx="9039225" cy="54456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5E235B9-946B-4362-B0EB-72A9B54473EC}"/>
              </a:ext>
            </a:extLst>
          </p:cNvPr>
          <p:cNvSpPr/>
          <p:nvPr/>
        </p:nvSpPr>
        <p:spPr>
          <a:xfrm>
            <a:off x="10132422" y="1375954"/>
            <a:ext cx="1297578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email@email.com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A89EC9-3C20-4A71-98BA-9C13EFEF8B03}"/>
              </a:ext>
            </a:extLst>
          </p:cNvPr>
          <p:cNvSpPr/>
          <p:nvPr/>
        </p:nvSpPr>
        <p:spPr>
          <a:xfrm>
            <a:off x="2776258" y="3918857"/>
            <a:ext cx="1802675" cy="37446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7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99231"/>
            <a:ext cx="5609329" cy="2264112"/>
          </a:xfrm>
        </p:spPr>
        <p:txBody>
          <a:bodyPr>
            <a:normAutofit fontScale="90000"/>
          </a:bodyPr>
          <a:lstStyle/>
          <a:p>
            <a:r>
              <a:rPr lang="en-US" dirty="0"/>
              <a:t>Choosing the right window to test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7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4" y="470785"/>
            <a:ext cx="10515600" cy="1325563"/>
          </a:xfrm>
        </p:spPr>
        <p:txBody>
          <a:bodyPr/>
          <a:lstStyle/>
          <a:p>
            <a:r>
              <a:rPr lang="en-ZA" dirty="0"/>
              <a:t>Let’s look at 2023 test 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1896" y="2355182"/>
            <a:ext cx="1980000" cy="365760"/>
          </a:xfrm>
        </p:spPr>
        <p:txBody>
          <a:bodyPr>
            <a:normAutofit/>
          </a:bodyPr>
          <a:lstStyle/>
          <a:p>
            <a:r>
              <a:rPr lang="en-ZA" dirty="0"/>
              <a:t>CONVENIENT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0C8B1-2DBC-40B1-BBA7-7B3D39647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0771" y="3383280"/>
            <a:ext cx="1980000" cy="365760"/>
          </a:xfrm>
        </p:spPr>
        <p:txBody>
          <a:bodyPr>
            <a:normAutofit/>
          </a:bodyPr>
          <a:lstStyle/>
          <a:p>
            <a:r>
              <a:rPr lang="en-ZA" dirty="0"/>
              <a:t>EXPENSIVE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F06784-6A30-4941-B70A-A58B611950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1870" y="3383280"/>
            <a:ext cx="1980000" cy="365760"/>
          </a:xfrm>
        </p:spPr>
        <p:txBody>
          <a:bodyPr>
            <a:normAutofit/>
          </a:bodyPr>
          <a:lstStyle/>
          <a:p>
            <a:r>
              <a:rPr lang="en-ZA" dirty="0"/>
              <a:t>AFFORDABLE</a:t>
            </a:r>
          </a:p>
        </p:txBody>
      </p:sp>
      <p:sp>
        <p:nvSpPr>
          <p:cNvPr id="66" name="Date Placeholder 65">
            <a:extLst>
              <a:ext uri="{FF2B5EF4-FFF2-40B4-BE49-F238E27FC236}">
                <a16:creationId xmlns:a16="http://schemas.microsoft.com/office/drawing/2014/main" id="{59A0522D-B6EE-4F94-BDEF-847D5C39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A2CF7-0DCE-4D70-AFCB-E7731D47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FC2EB-9617-4A9A-B4B6-0EC42705E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24</a:t>
            </a:fld>
            <a:endParaRPr lang="en-ZA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7437F9-5384-40BC-B985-6BE54CDAE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79196" y="2452440"/>
            <a:ext cx="2103120" cy="481137"/>
            <a:chOff x="1179196" y="2452440"/>
            <a:chExt cx="2103120" cy="4811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30258B-22ED-44CB-8BE8-E38BCB85CD0F}"/>
                </a:ext>
              </a:extLst>
            </p:cNvPr>
            <p:cNvSpPr txBox="1"/>
            <p:nvPr/>
          </p:nvSpPr>
          <p:spPr>
            <a:xfrm>
              <a:off x="1179196" y="2452440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5C9973C-ED15-46F3-B016-E56B3D18D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316" y="2750697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D46A36-6829-43A3-A146-261A3822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7505" y="4868466"/>
            <a:ext cx="2103120" cy="484983"/>
            <a:chOff x="2237505" y="4868466"/>
            <a:chExt cx="2103120" cy="4849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AE2041-0530-4EA5-9FC0-81520FC890B3}"/>
                </a:ext>
              </a:extLst>
            </p:cNvPr>
            <p:cNvSpPr txBox="1"/>
            <p:nvPr/>
          </p:nvSpPr>
          <p:spPr>
            <a:xfrm>
              <a:off x="2237505" y="5045672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F26221-7CC2-4359-8ED9-F81947086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97625" y="4868466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E609FE-6FC7-4F85-A363-135D41A3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13395" y="4035304"/>
            <a:ext cx="2103120" cy="484988"/>
            <a:chOff x="8113395" y="4035304"/>
            <a:chExt cx="2103120" cy="4849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73C6D3-EE2C-4FA0-B8A3-BFB7561DFE6A}"/>
                </a:ext>
              </a:extLst>
            </p:cNvPr>
            <p:cNvSpPr txBox="1"/>
            <p:nvPr/>
          </p:nvSpPr>
          <p:spPr>
            <a:xfrm>
              <a:off x="8113395" y="4212515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FBA2A8-2592-468B-9867-0573EE41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073515" y="4035304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7355E86-B99C-4CB2-BA03-E335BA74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84570" y="4873925"/>
            <a:ext cx="2103120" cy="482268"/>
            <a:chOff x="7384570" y="4873925"/>
            <a:chExt cx="2103120" cy="4822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8239A1-E348-4BC7-863A-0309627C3F79}"/>
                </a:ext>
              </a:extLst>
            </p:cNvPr>
            <p:cNvSpPr txBox="1"/>
            <p:nvPr/>
          </p:nvSpPr>
          <p:spPr>
            <a:xfrm>
              <a:off x="7384570" y="5048416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B08B9D-A0D0-44F8-A36F-BAAACC6E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44690" y="4873925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E8B745-AD39-4513-AE1B-1FC9361C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77326" y="4025314"/>
            <a:ext cx="2103120" cy="479559"/>
            <a:chOff x="1777326" y="4025314"/>
            <a:chExt cx="2103120" cy="4795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647F01-3E62-426C-949D-8345E4501813}"/>
                </a:ext>
              </a:extLst>
            </p:cNvPr>
            <p:cNvSpPr txBox="1"/>
            <p:nvPr/>
          </p:nvSpPr>
          <p:spPr>
            <a:xfrm>
              <a:off x="1777326" y="4197096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BEF52E-5CE0-4BEE-858D-15F90438D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37446" y="4025314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1FFCDD-A5D1-437E-9BBD-090DE98F5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6337" y="2010684"/>
            <a:ext cx="1510910" cy="594065"/>
            <a:chOff x="8966337" y="2010684"/>
            <a:chExt cx="1510910" cy="59406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1E45DAF-25CC-4774-B217-D71FE1B01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30352" y="2421869"/>
              <a:ext cx="182880" cy="18288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D142D114-E32A-4CD4-A831-9783D5F783A4}"/>
                </a:ext>
              </a:extLst>
            </p:cNvPr>
            <p:cNvSpPr txBox="1">
              <a:spLocks/>
            </p:cNvSpPr>
            <p:nvPr/>
          </p:nvSpPr>
          <p:spPr>
            <a:xfrm>
              <a:off x="8966337" y="2010684"/>
              <a:ext cx="1510910" cy="4000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chemeClr val="accent4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CONTOSO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EE37-B710-4085-B4D7-7165D88CE2C5}"/>
              </a:ext>
            </a:extLst>
          </p:cNvPr>
          <p:cNvSpPr/>
          <p:nvPr/>
        </p:nvSpPr>
        <p:spPr>
          <a:xfrm>
            <a:off x="0" y="1445623"/>
            <a:ext cx="12192000" cy="5412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1753BE-4DA5-4165-9CA0-2BD52E6B3345}"/>
              </a:ext>
            </a:extLst>
          </p:cNvPr>
          <p:cNvSpPr/>
          <p:nvPr/>
        </p:nvSpPr>
        <p:spPr>
          <a:xfrm>
            <a:off x="159248" y="1828710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APTD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47285E-1420-43B0-B7AE-4B1AD33E5FAE}"/>
              </a:ext>
            </a:extLst>
          </p:cNvPr>
          <p:cNvSpPr/>
          <p:nvPr/>
        </p:nvSpPr>
        <p:spPr>
          <a:xfrm>
            <a:off x="2146062" y="1828710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CPTD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419E9B-0CB8-446E-A153-D7262606C997}"/>
              </a:ext>
            </a:extLst>
          </p:cNvPr>
          <p:cNvSpPr/>
          <p:nvPr/>
        </p:nvSpPr>
        <p:spPr>
          <a:xfrm>
            <a:off x="4122308" y="1820385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APTD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6779C0-295F-466B-B977-C30DDE59F37A}"/>
              </a:ext>
            </a:extLst>
          </p:cNvPr>
          <p:cNvSpPr/>
          <p:nvPr/>
        </p:nvSpPr>
        <p:spPr>
          <a:xfrm>
            <a:off x="6079504" y="1820385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CPTD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02A0B1-AE17-40E1-AFC3-5DC26F06B4D3}"/>
              </a:ext>
            </a:extLst>
          </p:cNvPr>
          <p:cNvSpPr/>
          <p:nvPr/>
        </p:nvSpPr>
        <p:spPr>
          <a:xfrm>
            <a:off x="8036700" y="1828710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APTD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5C6AC9-1FFF-429B-88F4-016F4BF191A8}"/>
              </a:ext>
            </a:extLst>
          </p:cNvPr>
          <p:cNvSpPr/>
          <p:nvPr/>
        </p:nvSpPr>
        <p:spPr>
          <a:xfrm>
            <a:off x="9995973" y="1814789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CPTD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AE80CD-7341-4BD5-95E4-91CFE1D637A3}"/>
              </a:ext>
            </a:extLst>
          </p:cNvPr>
          <p:cNvSpPr/>
          <p:nvPr/>
        </p:nvSpPr>
        <p:spPr>
          <a:xfrm>
            <a:off x="152439" y="3620264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APTD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0DE15C-F8AB-49C0-91BF-DB0CD8887AE8}"/>
              </a:ext>
            </a:extLst>
          </p:cNvPr>
          <p:cNvSpPr/>
          <p:nvPr/>
        </p:nvSpPr>
        <p:spPr>
          <a:xfrm>
            <a:off x="2158303" y="3620264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CPTD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BAF690D-EB99-4690-86E8-2190A4610CDF}"/>
              </a:ext>
            </a:extLst>
          </p:cNvPr>
          <p:cNvSpPr/>
          <p:nvPr/>
        </p:nvSpPr>
        <p:spPr>
          <a:xfrm>
            <a:off x="4115499" y="3611939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APTD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2C81E3-6797-4FEB-B437-E7F3997B5C70}"/>
              </a:ext>
            </a:extLst>
          </p:cNvPr>
          <p:cNvSpPr/>
          <p:nvPr/>
        </p:nvSpPr>
        <p:spPr>
          <a:xfrm>
            <a:off x="6072695" y="3611939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CPTD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75726F5-D6AE-4247-A63A-A2816D9C4BB9}"/>
              </a:ext>
            </a:extLst>
          </p:cNvPr>
          <p:cNvSpPr/>
          <p:nvPr/>
        </p:nvSpPr>
        <p:spPr>
          <a:xfrm>
            <a:off x="8029891" y="3620264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APTD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D98BAE9-8EE4-4E0A-B2AC-1DF3BEED1E09}"/>
              </a:ext>
            </a:extLst>
          </p:cNvPr>
          <p:cNvSpPr/>
          <p:nvPr/>
        </p:nvSpPr>
        <p:spPr>
          <a:xfrm>
            <a:off x="9989164" y="3606343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CPTD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EC6FC-D0C1-4A80-995A-A422969AFF70}"/>
              </a:ext>
            </a:extLst>
          </p:cNvPr>
          <p:cNvSpPr txBox="1"/>
          <p:nvPr/>
        </p:nvSpPr>
        <p:spPr>
          <a:xfrm>
            <a:off x="599283" y="1437757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D4F432-FB87-416D-A365-67EB4CE4DD2D}"/>
              </a:ext>
            </a:extLst>
          </p:cNvPr>
          <p:cNvSpPr txBox="1"/>
          <p:nvPr/>
        </p:nvSpPr>
        <p:spPr>
          <a:xfrm>
            <a:off x="2598338" y="1437757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8E1CE90-B083-484F-B5C7-276E39945501}"/>
              </a:ext>
            </a:extLst>
          </p:cNvPr>
          <p:cNvSpPr txBox="1"/>
          <p:nvPr/>
        </p:nvSpPr>
        <p:spPr>
          <a:xfrm>
            <a:off x="4555534" y="142807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A684F7-3D97-4370-8090-6B9725FFAED2}"/>
              </a:ext>
            </a:extLst>
          </p:cNvPr>
          <p:cNvSpPr txBox="1"/>
          <p:nvPr/>
        </p:nvSpPr>
        <p:spPr>
          <a:xfrm>
            <a:off x="6519539" y="143497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A6CB89-1DF4-4752-9B83-B48832DC4A37}"/>
              </a:ext>
            </a:extLst>
          </p:cNvPr>
          <p:cNvSpPr txBox="1"/>
          <p:nvPr/>
        </p:nvSpPr>
        <p:spPr>
          <a:xfrm>
            <a:off x="8444064" y="144277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00548-7E2E-40B2-9B62-91A182FFFEB5}"/>
              </a:ext>
            </a:extLst>
          </p:cNvPr>
          <p:cNvSpPr txBox="1"/>
          <p:nvPr/>
        </p:nvSpPr>
        <p:spPr>
          <a:xfrm>
            <a:off x="10401260" y="1433006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2CBDF19-C060-49FD-BFE9-ADFD9797A1DB}"/>
              </a:ext>
            </a:extLst>
          </p:cNvPr>
          <p:cNvSpPr txBox="1"/>
          <p:nvPr/>
        </p:nvSpPr>
        <p:spPr>
          <a:xfrm>
            <a:off x="592474" y="323543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ED3651-26F3-40FA-A3A0-AF89927CE874}"/>
              </a:ext>
            </a:extLst>
          </p:cNvPr>
          <p:cNvSpPr txBox="1"/>
          <p:nvPr/>
        </p:nvSpPr>
        <p:spPr>
          <a:xfrm>
            <a:off x="2605147" y="3248686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D0C242-CEF0-4148-BC20-B87FA13D1285}"/>
              </a:ext>
            </a:extLst>
          </p:cNvPr>
          <p:cNvSpPr txBox="1"/>
          <p:nvPr/>
        </p:nvSpPr>
        <p:spPr>
          <a:xfrm>
            <a:off x="4555534" y="321036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Sep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F98C750-3CB3-443F-B219-E9203E6CA237}"/>
              </a:ext>
            </a:extLst>
          </p:cNvPr>
          <p:cNvSpPr txBox="1"/>
          <p:nvPr/>
        </p:nvSpPr>
        <p:spPr>
          <a:xfrm>
            <a:off x="6455598" y="321036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119A840-566A-44C0-84BC-70857772AB31}"/>
              </a:ext>
            </a:extLst>
          </p:cNvPr>
          <p:cNvSpPr txBox="1"/>
          <p:nvPr/>
        </p:nvSpPr>
        <p:spPr>
          <a:xfrm>
            <a:off x="8421311" y="3248686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C4159F-A272-44F5-B265-87FFC653E3A7}"/>
              </a:ext>
            </a:extLst>
          </p:cNvPr>
          <p:cNvSpPr txBox="1"/>
          <p:nvPr/>
        </p:nvSpPr>
        <p:spPr>
          <a:xfrm>
            <a:off x="10429199" y="326257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6A7AC4-AECC-4834-8123-42E79D3B4613}"/>
              </a:ext>
            </a:extLst>
          </p:cNvPr>
          <p:cNvSpPr txBox="1"/>
          <p:nvPr/>
        </p:nvSpPr>
        <p:spPr>
          <a:xfrm>
            <a:off x="340573" y="5231602"/>
            <a:ext cx="11395629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Determine readiness based on gap analyses.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Think of time commitments, study group schedules as well as personal and professional time constraints.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average APTD prep time is 3-6 months and the average CPTD prep time is 6-9 months.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Target the first month you think you will be ready.</a:t>
            </a:r>
          </a:p>
        </p:txBody>
      </p:sp>
    </p:spTree>
    <p:extLst>
      <p:ext uri="{BB962C8B-B14F-4D97-AF65-F5344CB8AC3E}">
        <p14:creationId xmlns:p14="http://schemas.microsoft.com/office/powerpoint/2010/main" val="275279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1896" y="2355182"/>
            <a:ext cx="1980000" cy="365760"/>
          </a:xfrm>
        </p:spPr>
        <p:txBody>
          <a:bodyPr>
            <a:normAutofit/>
          </a:bodyPr>
          <a:lstStyle/>
          <a:p>
            <a:r>
              <a:rPr lang="en-ZA" dirty="0"/>
              <a:t>CONVENIENT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C0C8B1-2DBC-40B1-BBA7-7B3D39647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0771" y="3383280"/>
            <a:ext cx="1980000" cy="365760"/>
          </a:xfrm>
        </p:spPr>
        <p:txBody>
          <a:bodyPr>
            <a:normAutofit/>
          </a:bodyPr>
          <a:lstStyle/>
          <a:p>
            <a:r>
              <a:rPr lang="en-ZA" dirty="0"/>
              <a:t>EXPENSIVE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F06784-6A30-4941-B70A-A58B611950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71870" y="3383280"/>
            <a:ext cx="1980000" cy="365760"/>
          </a:xfrm>
        </p:spPr>
        <p:txBody>
          <a:bodyPr>
            <a:normAutofit/>
          </a:bodyPr>
          <a:lstStyle/>
          <a:p>
            <a:r>
              <a:rPr lang="en-ZA" dirty="0"/>
              <a:t>AFFORDABLE</a:t>
            </a:r>
          </a:p>
        </p:txBody>
      </p:sp>
      <p:sp>
        <p:nvSpPr>
          <p:cNvPr id="66" name="Date Placeholder 65">
            <a:extLst>
              <a:ext uri="{FF2B5EF4-FFF2-40B4-BE49-F238E27FC236}">
                <a16:creationId xmlns:a16="http://schemas.microsoft.com/office/drawing/2014/main" id="{59A0522D-B6EE-4F94-BDEF-847D5C39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3A2CF7-0DCE-4D70-AFCB-E7731D47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/>
          <a:p>
            <a:r>
              <a:rPr lang="en-ZA" dirty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FC2EB-9617-4A9A-B4B6-0EC42705E1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25</a:t>
            </a:fld>
            <a:endParaRPr lang="en-ZA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47437F9-5384-40BC-B985-6BE54CDAE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79196" y="2452440"/>
            <a:ext cx="2103120" cy="481137"/>
            <a:chOff x="1179196" y="2452440"/>
            <a:chExt cx="2103120" cy="4811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30258B-22ED-44CB-8BE8-E38BCB85CD0F}"/>
                </a:ext>
              </a:extLst>
            </p:cNvPr>
            <p:cNvSpPr txBox="1"/>
            <p:nvPr/>
          </p:nvSpPr>
          <p:spPr>
            <a:xfrm>
              <a:off x="1179196" y="2452440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A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5C9973C-ED15-46F3-B016-E56B3D18D5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139316" y="2750697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CD46A36-6829-43A3-A146-261A38226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7505" y="4868466"/>
            <a:ext cx="2103120" cy="484983"/>
            <a:chOff x="2237505" y="4868466"/>
            <a:chExt cx="2103120" cy="4849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AE2041-0530-4EA5-9FC0-81520FC890B3}"/>
                </a:ext>
              </a:extLst>
            </p:cNvPr>
            <p:cNvSpPr txBox="1"/>
            <p:nvPr/>
          </p:nvSpPr>
          <p:spPr>
            <a:xfrm>
              <a:off x="2237505" y="5045672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E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F26221-7CC2-4359-8ED9-F81947086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97625" y="4868466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0E609FE-6FC7-4F85-A363-135D41A36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13395" y="4035304"/>
            <a:ext cx="2103120" cy="484988"/>
            <a:chOff x="8113395" y="4035304"/>
            <a:chExt cx="2103120" cy="4849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73C6D3-EE2C-4FA0-B8A3-BFB7561DFE6A}"/>
                </a:ext>
              </a:extLst>
            </p:cNvPr>
            <p:cNvSpPr txBox="1"/>
            <p:nvPr/>
          </p:nvSpPr>
          <p:spPr>
            <a:xfrm>
              <a:off x="8113395" y="4212515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C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3FBA2A8-2592-468B-9867-0573EE41A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073515" y="4035304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7355E86-B99C-4CB2-BA03-E335BA74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84570" y="4873925"/>
            <a:ext cx="2103120" cy="482268"/>
            <a:chOff x="7384570" y="4873925"/>
            <a:chExt cx="2103120" cy="4822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8239A1-E348-4BC7-863A-0309627C3F79}"/>
                </a:ext>
              </a:extLst>
            </p:cNvPr>
            <p:cNvSpPr txBox="1"/>
            <p:nvPr/>
          </p:nvSpPr>
          <p:spPr>
            <a:xfrm>
              <a:off x="7384570" y="5048416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B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7B08B9D-A0D0-44F8-A36F-BAAACC6E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44690" y="4873925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E8B745-AD39-4513-AE1B-1FC9361C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77326" y="4025314"/>
            <a:ext cx="2103120" cy="479559"/>
            <a:chOff x="1777326" y="4025314"/>
            <a:chExt cx="2103120" cy="47955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647F01-3E62-426C-949D-8345E4501813}"/>
                </a:ext>
              </a:extLst>
            </p:cNvPr>
            <p:cNvSpPr txBox="1"/>
            <p:nvPr/>
          </p:nvSpPr>
          <p:spPr>
            <a:xfrm>
              <a:off x="1777326" y="4197096"/>
              <a:ext cx="2103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D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BEF52E-5CE0-4BEE-858D-15F90438D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37446" y="4025314"/>
              <a:ext cx="182880" cy="1828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1FFCDD-A5D1-437E-9BBD-090DE98F5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6337" y="2010684"/>
            <a:ext cx="1510910" cy="594065"/>
            <a:chOff x="8966337" y="2010684"/>
            <a:chExt cx="1510910" cy="59406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1E45DAF-25CC-4774-B217-D71FE1B01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30352" y="2421869"/>
              <a:ext cx="182880" cy="182880"/>
            </a:xfrm>
            <a:prstGeom prst="ellipse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 Placeholder 3">
              <a:extLst>
                <a:ext uri="{FF2B5EF4-FFF2-40B4-BE49-F238E27FC236}">
                  <a16:creationId xmlns:a16="http://schemas.microsoft.com/office/drawing/2014/main" id="{D142D114-E32A-4CD4-A831-9783D5F783A4}"/>
                </a:ext>
              </a:extLst>
            </p:cNvPr>
            <p:cNvSpPr txBox="1">
              <a:spLocks/>
            </p:cNvSpPr>
            <p:nvPr/>
          </p:nvSpPr>
          <p:spPr>
            <a:xfrm>
              <a:off x="8966337" y="2010684"/>
              <a:ext cx="1510910" cy="4000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 kern="1200" cap="all" baseline="0">
                  <a:solidFill>
                    <a:schemeClr val="accent4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CONTOSO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6FDEE37-B710-4085-B4D7-7165D88CE2C5}"/>
              </a:ext>
            </a:extLst>
          </p:cNvPr>
          <p:cNvSpPr/>
          <p:nvPr/>
        </p:nvSpPr>
        <p:spPr>
          <a:xfrm>
            <a:off x="0" y="1445623"/>
            <a:ext cx="12192000" cy="54123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4" y="470785"/>
            <a:ext cx="10515600" cy="1325563"/>
          </a:xfrm>
        </p:spPr>
        <p:txBody>
          <a:bodyPr/>
          <a:lstStyle/>
          <a:p>
            <a:r>
              <a:rPr lang="en-ZA" dirty="0"/>
              <a:t>Set yourself up for success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D16E1B-1649-466B-A01B-52D6FFC1C823}"/>
              </a:ext>
            </a:extLst>
          </p:cNvPr>
          <p:cNvSpPr/>
          <p:nvPr/>
        </p:nvSpPr>
        <p:spPr>
          <a:xfrm>
            <a:off x="4636894" y="2390729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3"/>
                </a:solidFill>
              </a:rPr>
              <a:t>APTD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E589C67-F525-49AC-AFBF-C2B5C707918B}"/>
              </a:ext>
            </a:extLst>
          </p:cNvPr>
          <p:cNvSpPr/>
          <p:nvPr/>
        </p:nvSpPr>
        <p:spPr>
          <a:xfrm>
            <a:off x="6594090" y="2390729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CPTD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2152E24-C399-4D25-9935-ADABE60A9DB4}"/>
              </a:ext>
            </a:extLst>
          </p:cNvPr>
          <p:cNvSpPr/>
          <p:nvPr/>
        </p:nvSpPr>
        <p:spPr>
          <a:xfrm>
            <a:off x="8551286" y="2399054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APTD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6FA075-588C-441A-B665-E930E1E8CDEB}"/>
              </a:ext>
            </a:extLst>
          </p:cNvPr>
          <p:cNvSpPr txBox="1"/>
          <p:nvPr/>
        </p:nvSpPr>
        <p:spPr>
          <a:xfrm>
            <a:off x="5070120" y="1998422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56799F5-DB87-4653-B7AA-623BFA30D2C9}"/>
              </a:ext>
            </a:extLst>
          </p:cNvPr>
          <p:cNvSpPr txBox="1"/>
          <p:nvPr/>
        </p:nvSpPr>
        <p:spPr>
          <a:xfrm>
            <a:off x="7034125" y="200531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10412BA-F2F2-4D47-92AE-125347AFF4F2}"/>
              </a:ext>
            </a:extLst>
          </p:cNvPr>
          <p:cNvSpPr txBox="1"/>
          <p:nvPr/>
        </p:nvSpPr>
        <p:spPr>
          <a:xfrm>
            <a:off x="8958650" y="2013114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F1B7FC5-36D4-4BDF-9382-71985A9BEC31}"/>
              </a:ext>
            </a:extLst>
          </p:cNvPr>
          <p:cNvSpPr/>
          <p:nvPr/>
        </p:nvSpPr>
        <p:spPr>
          <a:xfrm>
            <a:off x="4690358" y="4635398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CPTD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45D00C0-F5EF-428F-B083-52229573AA8B}"/>
              </a:ext>
            </a:extLst>
          </p:cNvPr>
          <p:cNvSpPr/>
          <p:nvPr/>
        </p:nvSpPr>
        <p:spPr>
          <a:xfrm>
            <a:off x="6647554" y="4635398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APTD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769B257-CDDE-48CD-80A9-11EC4B534558}"/>
              </a:ext>
            </a:extLst>
          </p:cNvPr>
          <p:cNvSpPr/>
          <p:nvPr/>
        </p:nvSpPr>
        <p:spPr>
          <a:xfrm>
            <a:off x="8604750" y="4643723"/>
            <a:ext cx="1823046" cy="1182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CPTD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78AB9F6-B815-4BA6-BC28-E6023BF3FB9B}"/>
              </a:ext>
            </a:extLst>
          </p:cNvPr>
          <p:cNvSpPr txBox="1"/>
          <p:nvPr/>
        </p:nvSpPr>
        <p:spPr>
          <a:xfrm>
            <a:off x="5123584" y="4243091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EB6F5A-D034-40B0-BC91-BFDD75C48DE2}"/>
              </a:ext>
            </a:extLst>
          </p:cNvPr>
          <p:cNvSpPr txBox="1"/>
          <p:nvPr/>
        </p:nvSpPr>
        <p:spPr>
          <a:xfrm>
            <a:off x="7087589" y="424998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310D9E9-93C7-4109-B9D7-874F0494A0BD}"/>
              </a:ext>
            </a:extLst>
          </p:cNvPr>
          <p:cNvSpPr txBox="1"/>
          <p:nvPr/>
        </p:nvSpPr>
        <p:spPr>
          <a:xfrm>
            <a:off x="9012114" y="4257783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7834876B-9060-4F69-820A-FE88D2E70C19}"/>
              </a:ext>
            </a:extLst>
          </p:cNvPr>
          <p:cNvSpPr/>
          <p:nvPr/>
        </p:nvSpPr>
        <p:spPr>
          <a:xfrm>
            <a:off x="6886964" y="1464530"/>
            <a:ext cx="1165345" cy="501666"/>
          </a:xfrm>
          <a:prstGeom prst="borderCallout1">
            <a:avLst>
              <a:gd name="adj1" fmla="val 45331"/>
              <a:gd name="adj2" fmla="val 3110"/>
              <a:gd name="adj3" fmla="val 103006"/>
              <a:gd name="adj4" fmla="val -10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months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645C23-B087-48D6-8145-80C1A8E3A3BD}"/>
              </a:ext>
            </a:extLst>
          </p:cNvPr>
          <p:cNvCxnSpPr>
            <a:stCxn id="6" idx="0"/>
            <a:endCxn id="73" idx="0"/>
          </p:cNvCxnSpPr>
          <p:nvPr/>
        </p:nvCxnSpPr>
        <p:spPr>
          <a:xfrm>
            <a:off x="8052309" y="1715363"/>
            <a:ext cx="1377829" cy="29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allout: Line 79">
            <a:extLst>
              <a:ext uri="{FF2B5EF4-FFF2-40B4-BE49-F238E27FC236}">
                <a16:creationId xmlns:a16="http://schemas.microsoft.com/office/drawing/2014/main" id="{D3C75BF4-5729-49A9-B12F-DC15687B5F80}"/>
              </a:ext>
            </a:extLst>
          </p:cNvPr>
          <p:cNvSpPr/>
          <p:nvPr/>
        </p:nvSpPr>
        <p:spPr>
          <a:xfrm>
            <a:off x="6916055" y="3797725"/>
            <a:ext cx="1165345" cy="501666"/>
          </a:xfrm>
          <a:prstGeom prst="borderCallout1">
            <a:avLst>
              <a:gd name="adj1" fmla="val 45331"/>
              <a:gd name="adj2" fmla="val 3110"/>
              <a:gd name="adj3" fmla="val 103006"/>
              <a:gd name="adj4" fmla="val -105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months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DD61F54-A560-4E7D-A095-1815F6E65F33}"/>
              </a:ext>
            </a:extLst>
          </p:cNvPr>
          <p:cNvCxnSpPr>
            <a:stCxn id="80" idx="0"/>
          </p:cNvCxnSpPr>
          <p:nvPr/>
        </p:nvCxnSpPr>
        <p:spPr>
          <a:xfrm>
            <a:off x="8081400" y="4048558"/>
            <a:ext cx="1377829" cy="29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13C7832-3A28-4F99-AE5B-19C0769FFBC5}"/>
              </a:ext>
            </a:extLst>
          </p:cNvPr>
          <p:cNvSpPr txBox="1"/>
          <p:nvPr/>
        </p:nvSpPr>
        <p:spPr>
          <a:xfrm>
            <a:off x="590550" y="2528595"/>
            <a:ext cx="3321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candidate testing for the APTD targets May, but has July to fall back on.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FED6D31-C523-4BF6-B63D-A5FB1F3E5DBE}"/>
              </a:ext>
            </a:extLst>
          </p:cNvPr>
          <p:cNvSpPr txBox="1"/>
          <p:nvPr/>
        </p:nvSpPr>
        <p:spPr>
          <a:xfrm>
            <a:off x="619227" y="4788379"/>
            <a:ext cx="3321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candidate testing for the CPTD targets October, but has December to fall back 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E6C2C-415F-46C6-8681-AB7E92A1FA5D}"/>
              </a:ext>
            </a:extLst>
          </p:cNvPr>
          <p:cNvSpPr txBox="1"/>
          <p:nvPr/>
        </p:nvSpPr>
        <p:spPr>
          <a:xfrm>
            <a:off x="1677184" y="6262193"/>
            <a:ext cx="868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savvy candidate chooses wisely; transfers to other windows incur transfers fees.</a:t>
            </a:r>
          </a:p>
        </p:txBody>
      </p:sp>
    </p:spTree>
    <p:extLst>
      <p:ext uri="{BB962C8B-B14F-4D97-AF65-F5344CB8AC3E}">
        <p14:creationId xmlns:p14="http://schemas.microsoft.com/office/powerpoint/2010/main" val="3090885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99231"/>
            <a:ext cx="5609329" cy="2264112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for the exams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2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72237"/>
            <a:ext cx="10515600" cy="1325563"/>
          </a:xfrm>
        </p:spPr>
        <p:txBody>
          <a:bodyPr/>
          <a:lstStyle/>
          <a:p>
            <a:r>
              <a:rPr lang="en-US" dirty="0"/>
              <a:t>Free resources on the </a:t>
            </a:r>
            <a:br>
              <a:rPr lang="en-US" dirty="0"/>
            </a:br>
            <a:r>
              <a:rPr lang="en-US" dirty="0"/>
              <a:t>ATD CI pages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42D108-1BA8-4015-8A00-41E4AF57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26668-687B-47AB-A399-9943A8F2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A449E3-3DEB-4D6E-9E40-C7668D5CA074}"/>
              </a:ext>
            </a:extLst>
          </p:cNvPr>
          <p:cNvGrpSpPr/>
          <p:nvPr/>
        </p:nvGrpSpPr>
        <p:grpSpPr>
          <a:xfrm>
            <a:off x="4823907" y="2614310"/>
            <a:ext cx="2544185" cy="1819342"/>
            <a:chOff x="6348647" y="2676525"/>
            <a:chExt cx="2544185" cy="18193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783011-B626-4C75-A7E8-D305173C1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678940">
              <a:off x="7507552" y="2711206"/>
              <a:ext cx="1385280" cy="17846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311D42-2623-4E21-8835-40371981E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37485">
              <a:off x="6348647" y="2676525"/>
              <a:ext cx="1369717" cy="177165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B549C0F-CDD9-4A79-BD22-D9036645F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8385">
            <a:off x="2467440" y="2570529"/>
            <a:ext cx="1500538" cy="1941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9EF267-0F99-4D6F-A558-3F96E011B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64094">
            <a:off x="1093251" y="2591318"/>
            <a:ext cx="1546758" cy="19930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474673-5137-404A-B94F-3926B0BD6F1B}"/>
              </a:ext>
            </a:extLst>
          </p:cNvPr>
          <p:cNvSpPr txBox="1"/>
          <p:nvPr/>
        </p:nvSpPr>
        <p:spPr>
          <a:xfrm>
            <a:off x="209551" y="4838700"/>
            <a:ext cx="4314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6"/>
              </a:rPr>
              <a:t>APTD</a:t>
            </a:r>
            <a:r>
              <a:rPr lang="en-US" b="1" dirty="0"/>
              <a:t> &amp; </a:t>
            </a:r>
            <a:r>
              <a:rPr lang="en-US" b="1" dirty="0">
                <a:hlinkClick r:id="rId7"/>
              </a:rPr>
              <a:t>CPTD</a:t>
            </a:r>
            <a:r>
              <a:rPr lang="en-US" b="1" dirty="0"/>
              <a:t> Certification Handbooks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Policies &amp; Procedures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6B4408-9C6F-45BB-9AE6-8011D4516F7E}"/>
              </a:ext>
            </a:extLst>
          </p:cNvPr>
          <p:cNvSpPr txBox="1"/>
          <p:nvPr/>
        </p:nvSpPr>
        <p:spPr>
          <a:xfrm>
            <a:off x="3902768" y="4838700"/>
            <a:ext cx="4314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8"/>
              </a:rPr>
              <a:t>APTD</a:t>
            </a:r>
            <a:r>
              <a:rPr lang="en-US" b="1" dirty="0"/>
              <a:t> &amp; </a:t>
            </a:r>
            <a:r>
              <a:rPr lang="en-US" b="1" dirty="0">
                <a:hlinkClick r:id="rId9"/>
              </a:rPr>
              <a:t>CPTD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Study Planning Guides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Gap Analysis, Sample Questions, Reference Reading List, Sample Questions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F8F5EA-26FE-41B5-8A8C-2C90D493D5F9}"/>
              </a:ext>
            </a:extLst>
          </p:cNvPr>
          <p:cNvSpPr txBox="1"/>
          <p:nvPr/>
        </p:nvSpPr>
        <p:spPr>
          <a:xfrm>
            <a:off x="8639628" y="2181224"/>
            <a:ext cx="30761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Other Helpful Links</a:t>
            </a:r>
          </a:p>
          <a:p>
            <a:endParaRPr lang="en-US" sz="2400" dirty="0"/>
          </a:p>
          <a:p>
            <a:r>
              <a:rPr lang="en-US" sz="2400" dirty="0">
                <a:hlinkClick r:id="rId10"/>
              </a:rPr>
              <a:t>Active Candidates Page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11"/>
              </a:rPr>
              <a:t>Current Chapter Study Groups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12"/>
              </a:rPr>
              <a:t>Study Group Guide</a:t>
            </a:r>
            <a:endParaRPr lang="en-US" sz="2400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72237"/>
            <a:ext cx="10515600" cy="1325563"/>
          </a:xfrm>
        </p:spPr>
        <p:txBody>
          <a:bodyPr/>
          <a:lstStyle/>
          <a:p>
            <a:r>
              <a:rPr lang="en-US" dirty="0"/>
              <a:t>What are the options to prepare?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FEE1642-B122-4C8C-812B-30F133EF6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651596"/>
              </p:ext>
            </p:extLst>
          </p:nvPr>
        </p:nvGraphicFramePr>
        <p:xfrm>
          <a:off x="390525" y="1706015"/>
          <a:ext cx="11572875" cy="505951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417429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314056">
                  <a:extLst>
                    <a:ext uri="{9D8B030D-6E8A-4147-A177-3AD203B41FA5}">
                      <a16:colId xmlns:a16="http://schemas.microsoft.com/office/drawing/2014/main" val="4011066356"/>
                    </a:ext>
                  </a:extLst>
                </a:gridCol>
                <a:gridCol w="2555390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2663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OPTION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639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Self-directed study using Gap Analysis, Content Outline, Reference Reading List, and own study plan</a:t>
                      </a: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Varies; books can be borrowed from a 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You’re in control; cheapest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feedback or cheerleading mechanism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244551"/>
                  </a:ext>
                </a:extLst>
              </a:tr>
              <a:tr h="8255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Self-directed study using Gap Analysis, Content Outline, Reference Reading List, and own study plan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 ATD Study Group Participation</a:t>
                      </a: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Varies, usually around 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Access to SMEs; dedicated and organized programming; opportunities to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 not fit your schedule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818716"/>
                  </a:ext>
                </a:extLst>
              </a:tr>
              <a:tr h="1215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Self-directed study using Gap Analysis, Content Outline, Reference Reading List, and own study plan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 Talent Development Body of Knowledge (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TDBoK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Varies; at least $195/$295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TDBok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e-reader provides access to content that explains the what and why; also has ability to bookmark, highlight, and create flashcards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Still lacks feedback mechanism and the “how” of TD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170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Self-directed study using Gap Analysis, Content Outline, Reference Reading List, and own study plan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 Talent Development Body of Knowledge (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TDBoK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Add 3-attempt Practice Test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Varies, at least$195/$295 for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TDBok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$95/$145 for Practice 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Still in control; cheaper than prep course, now with a feedback mechanism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Still lacks the “how” aspect of the concepts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91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02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372237"/>
            <a:ext cx="10515600" cy="1325563"/>
          </a:xfrm>
        </p:spPr>
        <p:txBody>
          <a:bodyPr/>
          <a:lstStyle/>
          <a:p>
            <a:r>
              <a:rPr lang="en-US" dirty="0"/>
              <a:t>What are the options to prepare?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FEE1642-B122-4C8C-812B-30F133EF6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43087"/>
              </p:ext>
            </p:extLst>
          </p:nvPr>
        </p:nvGraphicFramePr>
        <p:xfrm>
          <a:off x="390525" y="2282034"/>
          <a:ext cx="11572875" cy="429521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0550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264537">
                  <a:extLst>
                    <a:ext uri="{9D8B030D-6E8A-4147-A177-3AD203B41FA5}">
                      <a16:colId xmlns:a16="http://schemas.microsoft.com/office/drawing/2014/main" val="4011066356"/>
                    </a:ext>
                  </a:extLst>
                </a:gridCol>
                <a:gridCol w="2669341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068447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28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OPTION</a:t>
                      </a: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60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Go through the ATD Preparation Course</a:t>
                      </a: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244551"/>
                  </a:ext>
                </a:extLst>
              </a:tr>
              <a:tr h="1466524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APTD Prep Course</a:t>
                      </a: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$1395/$1695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Access to SMEs; dedicated and organized programming; opportunities to 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 not fit your schedule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818716"/>
                  </a:ext>
                </a:extLst>
              </a:tr>
              <a:tr h="1663940">
                <a:tc>
                  <a:txBody>
                    <a:bodyPr/>
                    <a:lstStyle/>
                    <a:p>
                      <a:pPr marL="0" lvl="1" indent="0"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CPTD Prep Course</a:t>
                      </a:r>
                    </a:p>
                  </a:txBody>
                  <a:tcPr marL="288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$1695/$1945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TDBok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e-reader provides access to content that explains the what wand why; also has ability to bookmark, highlight, and create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flashars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Still lacks feedback mechanism and the “how” of TD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2C4D58A-3680-4268-A227-BC3C249DECEF}"/>
              </a:ext>
            </a:extLst>
          </p:cNvPr>
          <p:cNvSpPr/>
          <p:nvPr/>
        </p:nvSpPr>
        <p:spPr>
          <a:xfrm>
            <a:off x="7277100" y="2600325"/>
            <a:ext cx="2686050" cy="3976928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12-month access to customizable resources including content modules, adaptive self-assessments, facilitated live online sessions, discussion boards, and study support tools including the timed practice test and the </a:t>
            </a:r>
            <a:r>
              <a:rPr lang="en-US" dirty="0" err="1">
                <a:solidFill>
                  <a:schemeClr val="tx1"/>
                </a:solidFill>
              </a:rPr>
              <a:t>TDBoK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0D9E56-8E8A-4215-AC2C-C146AA94D073}"/>
              </a:ext>
            </a:extLst>
          </p:cNvPr>
          <p:cNvSpPr/>
          <p:nvPr/>
        </p:nvSpPr>
        <p:spPr>
          <a:xfrm>
            <a:off x="9963150" y="2600324"/>
            <a:ext cx="2000250" cy="3976928"/>
          </a:xfrm>
          <a:prstGeom prst="rect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expensive option of all; self-paced still also means self-motivated.</a:t>
            </a:r>
          </a:p>
        </p:txBody>
      </p:sp>
    </p:spTree>
    <p:extLst>
      <p:ext uri="{BB962C8B-B14F-4D97-AF65-F5344CB8AC3E}">
        <p14:creationId xmlns:p14="http://schemas.microsoft.com/office/powerpoint/2010/main" val="215659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7411" y="0"/>
            <a:ext cx="10212819" cy="462371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 standards for the profession are based on the </a:t>
            </a:r>
            <a:r>
              <a:rPr lang="en-US" dirty="0">
                <a:hlinkClick r:id="rId2"/>
              </a:rPr>
              <a:t>Talent Development Capability Model</a:t>
            </a:r>
            <a:r>
              <a:rPr lang="en-US" dirty="0"/>
              <a:t>, which answers the question: what do talent development professionals need </a:t>
            </a:r>
            <a:r>
              <a:rPr lang="en-US" i="1" dirty="0"/>
              <a:t>to know and do </a:t>
            </a:r>
            <a:r>
              <a:rPr lang="en-US" dirty="0"/>
              <a:t>to be successful in the field, today and in the future?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3CF54986-6842-44DB-96EE-F2D36F161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0" y="1313796"/>
            <a:ext cx="5108053" cy="55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60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84DC875-B30E-4034-B7A4-390DBB6378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7760" y="2606040"/>
            <a:ext cx="6339840" cy="365760"/>
          </a:xfrm>
        </p:spPr>
        <p:txBody>
          <a:bodyPr/>
          <a:lstStyle/>
          <a:p>
            <a:r>
              <a:rPr lang="en-US" dirty="0"/>
              <a:t>PHASE 1: FEB 20XX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Autofit/>
          </a:bodyPr>
          <a:lstStyle/>
          <a:p>
            <a:r>
              <a:rPr lang="en-US" dirty="0"/>
              <a:t>Roll out product to high profile or top-level participants to help establish the product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77320A72-527D-4F04-AF2E-E0B73E4865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3895344"/>
            <a:ext cx="6339840" cy="365760"/>
          </a:xfrm>
        </p:spPr>
        <p:txBody>
          <a:bodyPr/>
          <a:lstStyle/>
          <a:p>
            <a:r>
              <a:rPr lang="en-US" dirty="0"/>
              <a:t>PHASE 2: MAY 20XX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57D67FB9-44E6-49D8-9419-FD6B4644CB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Autofit/>
          </a:bodyPr>
          <a:lstStyle/>
          <a:p>
            <a:r>
              <a:rPr lang="en-US" dirty="0"/>
              <a:t>Release of the product to the general public and monitor press release and social media accounts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6E771E27-902A-4BA5-BF20-88B7F7F8F9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3747" y="5221224"/>
            <a:ext cx="6339840" cy="365760"/>
          </a:xfrm>
        </p:spPr>
        <p:txBody>
          <a:bodyPr/>
          <a:lstStyle/>
          <a:p>
            <a:r>
              <a:rPr lang="en-US" dirty="0"/>
              <a:t>PHASE 3: OCT 20XX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B4C1BA5-5E1C-4F99-8F66-BCA2EBDF4F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/>
          <a:lstStyle/>
          <a:p>
            <a:r>
              <a:rPr lang="en-US" dirty="0"/>
              <a:t>Gather feedback and adjust product design as necessary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75D2-5D5B-46F8-8017-90EEE147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D69A-115E-4656-A53E-500EC253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/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6FA97-1026-4096-AB75-6CB2D1A8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969BE6-563E-4D33-9869-C72C13690E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C5B451-383B-43A4-A0F9-F86FBC3530B9}"/>
              </a:ext>
            </a:extLst>
          </p:cNvPr>
          <p:cNvSpPr/>
          <p:nvPr/>
        </p:nvSpPr>
        <p:spPr>
          <a:xfrm>
            <a:off x="4076700" y="-30012"/>
            <a:ext cx="8115300" cy="688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720" y="163957"/>
            <a:ext cx="6800850" cy="1325880"/>
          </a:xfrm>
        </p:spPr>
        <p:txBody>
          <a:bodyPr/>
          <a:lstStyle/>
          <a:p>
            <a:r>
              <a:rPr lang="en-US" dirty="0"/>
              <a:t>HOW others have prepared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4C47AF-ED94-4A18-9F03-DF924036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99" y="1381125"/>
            <a:ext cx="5476266" cy="53897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C37CA2-35F6-4E76-A239-0519B11EF217}"/>
              </a:ext>
            </a:extLst>
          </p:cNvPr>
          <p:cNvSpPr txBox="1"/>
          <p:nvPr/>
        </p:nvSpPr>
        <p:spPr>
          <a:xfrm>
            <a:off x="4236720" y="626745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n=75</a:t>
            </a:r>
          </a:p>
        </p:txBody>
      </p:sp>
    </p:spTree>
    <p:extLst>
      <p:ext uri="{BB962C8B-B14F-4D97-AF65-F5344CB8AC3E}">
        <p14:creationId xmlns:p14="http://schemas.microsoft.com/office/powerpoint/2010/main" val="3721975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99231"/>
            <a:ext cx="5609329" cy="2264112"/>
          </a:xfrm>
        </p:spPr>
        <p:txBody>
          <a:bodyPr>
            <a:normAutofit/>
          </a:bodyPr>
          <a:lstStyle/>
          <a:p>
            <a:r>
              <a:rPr lang="en-US" dirty="0"/>
              <a:t>How to get support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BEFCB-C2E8-4F6F-B4E4-FDD52E2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C6C41-3BBF-4721-A0AE-9007E992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64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1188AF-1B8F-40DD-90B1-DC0F52B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613724"/>
            <a:ext cx="9124951" cy="1325563"/>
          </a:xfrm>
        </p:spPr>
        <p:txBody>
          <a:bodyPr/>
          <a:lstStyle/>
          <a:p>
            <a:r>
              <a:rPr lang="en-US" dirty="0"/>
              <a:t>Build SUPPORT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4CD4A7-4E1A-4902-993B-81A396A36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41680" y="3255802"/>
            <a:ext cx="4297679" cy="455295"/>
          </a:xfrm>
        </p:spPr>
        <p:txBody>
          <a:bodyPr/>
          <a:lstStyle/>
          <a:p>
            <a:r>
              <a:rPr lang="en-US" dirty="0"/>
              <a:t>Get buy-in</a:t>
            </a:r>
          </a:p>
          <a:p>
            <a:r>
              <a:rPr lang="en-US" dirty="0"/>
              <a:t>Find a mentor</a:t>
            </a:r>
          </a:p>
          <a:p>
            <a:r>
              <a:rPr lang="en-US" dirty="0"/>
              <a:t>Get financial/time off support</a:t>
            </a:r>
          </a:p>
          <a:p>
            <a:r>
              <a:rPr lang="en-US" dirty="0"/>
              <a:t>Built in Cheer squad</a:t>
            </a:r>
          </a:p>
          <a:p>
            <a:r>
              <a:rPr lang="en-US" dirty="0"/>
              <a:t>Stay motivated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E9EBB125-3717-454C-B67A-6062EA38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B5C6981-F34F-439A-B2E5-6227C925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14B833F-56AD-4E02-B877-7927E28EAAF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9479944"/>
              </p:ext>
            </p:extLst>
          </p:nvPr>
        </p:nvGraphicFramePr>
        <p:xfrm>
          <a:off x="1463039" y="703896"/>
          <a:ext cx="10117455" cy="6014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35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19DB-D6DF-4D0C-9164-039C04B1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96112"/>
            <a:ext cx="10363200" cy="1325880"/>
          </a:xfrm>
        </p:spPr>
        <p:txBody>
          <a:bodyPr anchor="t">
            <a:normAutofit/>
          </a:bodyPr>
          <a:lstStyle/>
          <a:p>
            <a:r>
              <a:rPr lang="en-US" dirty="0"/>
              <a:t>MEET THE TEAM </a:t>
            </a:r>
          </a:p>
        </p:txBody>
      </p:sp>
      <p:pic>
        <p:nvPicPr>
          <p:cNvPr id="58" name="Picture 57" descr="A picture containing person, person, indoor, smiling&#10;&#10;Description automatically generated">
            <a:extLst>
              <a:ext uri="{FF2B5EF4-FFF2-40B4-BE49-F238E27FC236}">
                <a16:creationId xmlns:a16="http://schemas.microsoft.com/office/drawing/2014/main" id="{D55BF798-6396-4B62-8FC7-91EC3A32B5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27504" y="1993393"/>
            <a:ext cx="3237186" cy="3237186"/>
          </a:xfrm>
          <a:prstGeom prst="rect">
            <a:avLst/>
          </a:prstGeom>
          <a:noFill/>
        </p:spPr>
      </p:pic>
      <p:sp>
        <p:nvSpPr>
          <p:cNvPr id="207" name="Text Placeholder 3">
            <a:extLst>
              <a:ext uri="{FF2B5EF4-FFF2-40B4-BE49-F238E27FC236}">
                <a16:creationId xmlns:a16="http://schemas.microsoft.com/office/drawing/2014/main" id="{CD6B6E89-1F6D-1A1A-16BC-1B77CD500D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680" y="5522043"/>
            <a:ext cx="2286000" cy="274320"/>
          </a:xfrm>
        </p:spPr>
        <p:txBody>
          <a:bodyPr/>
          <a:lstStyle/>
          <a:p>
            <a:r>
              <a:rPr lang="en-US" dirty="0"/>
              <a:t>Morgean Hirt</a:t>
            </a:r>
          </a:p>
        </p:txBody>
      </p:sp>
      <p:sp>
        <p:nvSpPr>
          <p:cNvPr id="209" name="Text Placeholder 4">
            <a:extLst>
              <a:ext uri="{FF2B5EF4-FFF2-40B4-BE49-F238E27FC236}">
                <a16:creationId xmlns:a16="http://schemas.microsoft.com/office/drawing/2014/main" id="{A364D23D-2F5F-4F74-CC8A-423A3431BA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5864108"/>
            <a:ext cx="2286000" cy="649287"/>
          </a:xfrm>
        </p:spPr>
        <p:txBody>
          <a:bodyPr/>
          <a:lstStyle/>
          <a:p>
            <a:r>
              <a:rPr lang="en-US" dirty="0"/>
              <a:t>Director, Credentialing</a:t>
            </a:r>
          </a:p>
        </p:txBody>
      </p:sp>
      <p:pic>
        <p:nvPicPr>
          <p:cNvPr id="60" name="Picture 59" descr="A picture containing person, green, smiling&#10;&#10;Description automatically generated">
            <a:extLst>
              <a:ext uri="{FF2B5EF4-FFF2-40B4-BE49-F238E27FC236}">
                <a16:creationId xmlns:a16="http://schemas.microsoft.com/office/drawing/2014/main" id="{B45F3994-423E-45A6-8536-94F7FD88A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71" b="25112"/>
          <a:stretch/>
        </p:blipFill>
        <p:spPr>
          <a:xfrm>
            <a:off x="4321791" y="1993393"/>
            <a:ext cx="3237185" cy="3237185"/>
          </a:xfrm>
          <a:prstGeom prst="rect">
            <a:avLst/>
          </a:prstGeom>
          <a:noFill/>
        </p:spPr>
      </p:pic>
      <p:sp>
        <p:nvSpPr>
          <p:cNvPr id="211" name="Text Placeholder 6">
            <a:extLst>
              <a:ext uri="{FF2B5EF4-FFF2-40B4-BE49-F238E27FC236}">
                <a16:creationId xmlns:a16="http://schemas.microsoft.com/office/drawing/2014/main" id="{4976E219-564E-F95B-829E-F86D1A05E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0356" y="5589788"/>
            <a:ext cx="2286000" cy="274320"/>
          </a:xfrm>
        </p:spPr>
        <p:txBody>
          <a:bodyPr/>
          <a:lstStyle/>
          <a:p>
            <a:r>
              <a:rPr lang="en-US" dirty="0"/>
              <a:t>Holly Batts</a:t>
            </a:r>
          </a:p>
        </p:txBody>
      </p:sp>
      <p:sp>
        <p:nvSpPr>
          <p:cNvPr id="213" name="Text Placeholder 7">
            <a:extLst>
              <a:ext uri="{FF2B5EF4-FFF2-40B4-BE49-F238E27FC236}">
                <a16:creationId xmlns:a16="http://schemas.microsoft.com/office/drawing/2014/main" id="{A563DF19-DC2C-6532-0E4B-B79F5B4990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0356" y="5917394"/>
            <a:ext cx="2286000" cy="647700"/>
          </a:xfrm>
        </p:spPr>
        <p:txBody>
          <a:bodyPr/>
          <a:lstStyle/>
          <a:p>
            <a:r>
              <a:rPr lang="en-US" dirty="0"/>
              <a:t>Associate Director, Credentialing</a:t>
            </a:r>
          </a:p>
        </p:txBody>
      </p:sp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0E470A47-02CD-4E2C-9AE2-10419638CA4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/>
          <a:srcRect l="131" r="131"/>
          <a:stretch/>
        </p:blipFill>
        <p:spPr>
          <a:xfrm>
            <a:off x="7729182" y="1993393"/>
            <a:ext cx="3237185" cy="3237185"/>
          </a:xfrm>
        </p:spPr>
      </p:pic>
      <p:sp>
        <p:nvSpPr>
          <p:cNvPr id="217" name="Text Placeholder 9">
            <a:extLst>
              <a:ext uri="{FF2B5EF4-FFF2-40B4-BE49-F238E27FC236}">
                <a16:creationId xmlns:a16="http://schemas.microsoft.com/office/drawing/2014/main" id="{35578F1F-5D0E-101F-3816-CC77D42633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69356" y="5634282"/>
            <a:ext cx="2286000" cy="274320"/>
          </a:xfrm>
        </p:spPr>
        <p:txBody>
          <a:bodyPr/>
          <a:lstStyle/>
          <a:p>
            <a:r>
              <a:rPr lang="en-US" dirty="0"/>
              <a:t>John Griffin</a:t>
            </a:r>
          </a:p>
        </p:txBody>
      </p:sp>
      <p:sp>
        <p:nvSpPr>
          <p:cNvPr id="219" name="Text Placeholder 10">
            <a:extLst>
              <a:ext uri="{FF2B5EF4-FFF2-40B4-BE49-F238E27FC236}">
                <a16:creationId xmlns:a16="http://schemas.microsoft.com/office/drawing/2014/main" id="{5A5836CF-D0E7-77EE-5EBE-DC39E61F9E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69356" y="5961888"/>
            <a:ext cx="2286000" cy="647700"/>
          </a:xfrm>
        </p:spPr>
        <p:txBody>
          <a:bodyPr/>
          <a:lstStyle/>
          <a:p>
            <a:r>
              <a:rPr lang="en-US" dirty="0"/>
              <a:t>Certification Specialist</a:t>
            </a:r>
          </a:p>
        </p:txBody>
      </p:sp>
      <p:sp>
        <p:nvSpPr>
          <p:cNvPr id="200" name="Date Placeholder 199">
            <a:extLst>
              <a:ext uri="{FF2B5EF4-FFF2-40B4-BE49-F238E27FC236}">
                <a16:creationId xmlns:a16="http://schemas.microsoft.com/office/drawing/2014/main" id="{AE84ABA0-2F5A-475F-9D78-AF5569E2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2023</a:t>
            </a:r>
          </a:p>
        </p:txBody>
      </p:sp>
      <p:sp>
        <p:nvSpPr>
          <p:cNvPr id="202" name="Slide Number Placeholder 201">
            <a:extLst>
              <a:ext uri="{FF2B5EF4-FFF2-40B4-BE49-F238E27FC236}">
                <a16:creationId xmlns:a16="http://schemas.microsoft.com/office/drawing/2014/main" id="{ED6B041C-4941-4234-B2B0-0061E506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2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664" y="1122363"/>
            <a:ext cx="5486400" cy="2387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 bIns="0">
            <a:normAutofit/>
          </a:bodyPr>
          <a:lstStyle/>
          <a:p>
            <a:r>
              <a:rPr lang="en-US" dirty="0"/>
              <a:t>For additional information, write to</a:t>
            </a:r>
          </a:p>
          <a:p>
            <a:endParaRPr lang="en-US" dirty="0"/>
          </a:p>
          <a:p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certification@td.org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7411" y="0"/>
            <a:ext cx="10212819" cy="462371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There are two certifications offered by the ATD Certification Institute.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64D06C77-08BF-4ABC-8656-21CAB4DF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98D92D2-0F62-443D-BB2D-F4E23724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B1D1871-10B3-4508-98EE-33E0D2EF5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77392"/>
              </p:ext>
            </p:extLst>
          </p:nvPr>
        </p:nvGraphicFramePr>
        <p:xfrm>
          <a:off x="4678382" y="1203363"/>
          <a:ext cx="7364692" cy="517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346">
                  <a:extLst>
                    <a:ext uri="{9D8B030D-6E8A-4147-A177-3AD203B41FA5}">
                      <a16:colId xmlns:a16="http://schemas.microsoft.com/office/drawing/2014/main" val="822954356"/>
                    </a:ext>
                  </a:extLst>
                </a:gridCol>
                <a:gridCol w="3682346">
                  <a:extLst>
                    <a:ext uri="{9D8B030D-6E8A-4147-A177-3AD203B41FA5}">
                      <a16:colId xmlns:a16="http://schemas.microsoft.com/office/drawing/2014/main" val="3049077318"/>
                    </a:ext>
                  </a:extLst>
                </a:gridCol>
              </a:tblGrid>
              <a:tr h="1520779">
                <a:tc>
                  <a:txBody>
                    <a:bodyPr/>
                    <a:lstStyle/>
                    <a:p>
                      <a:endParaRPr lang="en-US">
                        <a:solidFill>
                          <a:srgbClr val="F8F0E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8F0E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82370"/>
                  </a:ext>
                </a:extLst>
              </a:tr>
              <a:tr h="5986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Associate Professional in Talent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Certified Professional in Talent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453021"/>
                  </a:ext>
                </a:extLst>
              </a:tr>
              <a:tr h="3468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18386"/>
                  </a:ext>
                </a:extLst>
              </a:tr>
              <a:tr h="34686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years of Work Experience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years of Work Experience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52669"/>
                  </a:ext>
                </a:extLst>
              </a:tr>
              <a:tr h="3468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06069"/>
                  </a:ext>
                </a:extLst>
              </a:tr>
              <a:tr h="59869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 hours of professional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hours of professional development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88030"/>
                  </a:ext>
                </a:extLst>
              </a:tr>
              <a:tr h="3468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17722"/>
                  </a:ext>
                </a:extLst>
              </a:tr>
              <a:tr h="8552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 early-career professionals or those whose job has a narrow focus or not a full-time role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 more senior-level talent development professionals seeking a leadership role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67593"/>
                  </a:ext>
                </a:extLst>
              </a:tr>
            </a:tbl>
          </a:graphicData>
        </a:graphic>
      </p:graphicFrame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78B823BA-920C-47D6-A981-50AD2013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181"/>
          <a:stretch/>
        </p:blipFill>
        <p:spPr>
          <a:xfrm>
            <a:off x="4871835" y="585482"/>
            <a:ext cx="3239432" cy="2459741"/>
          </a:xfrm>
          <a:prstGeom prst="rect">
            <a:avLst/>
          </a:prstGeom>
        </p:spPr>
      </p:pic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F0AA6580-FEF0-45FF-B69B-1C53C2D88C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81"/>
          <a:stretch/>
        </p:blipFill>
        <p:spPr>
          <a:xfrm>
            <a:off x="8542730" y="622536"/>
            <a:ext cx="3239433" cy="24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0" y="898524"/>
            <a:ext cx="6339840" cy="13258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B466A-6DA0-4EE9-9405-F74957757B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37760" y="2080153"/>
            <a:ext cx="3200400" cy="365760"/>
          </a:xfrm>
        </p:spPr>
        <p:txBody>
          <a:bodyPr/>
          <a:lstStyle/>
          <a:p>
            <a:r>
              <a:rPr lang="en-US" dirty="0"/>
              <a:t>Why this is your year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F9651D-8E27-4952-804A-2D2C0A55A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3417082"/>
            <a:ext cx="3200400" cy="365760"/>
          </a:xfrm>
        </p:spPr>
        <p:txBody>
          <a:bodyPr/>
          <a:lstStyle/>
          <a:p>
            <a:r>
              <a:rPr lang="en-US" dirty="0"/>
              <a:t>Eligibility in a nutshell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30EFC93-5195-49E7-91E1-75A347D5E4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33747" y="4790587"/>
            <a:ext cx="3200400" cy="365760"/>
          </a:xfrm>
        </p:spPr>
        <p:txBody>
          <a:bodyPr/>
          <a:lstStyle/>
          <a:p>
            <a:r>
              <a:rPr lang="en-US" dirty="0"/>
              <a:t>Application basics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E9F7C96-64EE-4251-8329-BA0DE2E3AC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6217" y="2080153"/>
            <a:ext cx="3200400" cy="365760"/>
          </a:xfrm>
        </p:spPr>
        <p:txBody>
          <a:bodyPr/>
          <a:lstStyle/>
          <a:p>
            <a:r>
              <a:rPr lang="en-US" dirty="0"/>
              <a:t>Choosing the right window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E3EA43D-68CC-4A91-9A23-A95AB9E8E3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86217" y="3417082"/>
            <a:ext cx="3200400" cy="365760"/>
          </a:xfrm>
        </p:spPr>
        <p:txBody>
          <a:bodyPr/>
          <a:lstStyle/>
          <a:p>
            <a:r>
              <a:rPr lang="en-US" dirty="0"/>
              <a:t>Preparing for the exam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3ACFBD1-CF18-4304-BC3A-FC464B0D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5D1CA5-AA7F-4214-8924-E9A00B43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261E5FDE-DDEF-4278-9CF4-26E960F93242}"/>
              </a:ext>
            </a:extLst>
          </p:cNvPr>
          <p:cNvSpPr txBox="1">
            <a:spLocks/>
          </p:cNvSpPr>
          <p:nvPr/>
        </p:nvSpPr>
        <p:spPr>
          <a:xfrm>
            <a:off x="8486217" y="4790587"/>
            <a:ext cx="32004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get support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14A2E8B8-9B18-45BC-90B7-9E824A648B26}"/>
              </a:ext>
            </a:extLst>
          </p:cNvPr>
          <p:cNvSpPr txBox="1">
            <a:spLocks/>
          </p:cNvSpPr>
          <p:nvPr/>
        </p:nvSpPr>
        <p:spPr>
          <a:xfrm>
            <a:off x="7436167" y="5944636"/>
            <a:ext cx="3200400" cy="36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1878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2" y="563505"/>
            <a:ext cx="6800850" cy="1325880"/>
          </a:xfrm>
        </p:spPr>
        <p:txBody>
          <a:bodyPr/>
          <a:lstStyle/>
          <a:p>
            <a:pPr algn="ctr"/>
            <a:r>
              <a:rPr lang="en-US" dirty="0"/>
              <a:t>2023 is your year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1BDD77E-A892-4E87-9B6D-EF78B0038A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457" y="1667975"/>
            <a:ext cx="3200400" cy="365760"/>
          </a:xfrm>
        </p:spPr>
        <p:txBody>
          <a:bodyPr/>
          <a:lstStyle/>
          <a:p>
            <a:r>
              <a:rPr lang="en-US" dirty="0"/>
              <a:t>Opportunity AWAITS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1587F-8DFD-4A31-9931-8A346A92D8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457" y="1982633"/>
            <a:ext cx="3200400" cy="11887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ZA" sz="1800" dirty="0"/>
              <a:t>As of this week, there are 204 US job announcements in the on LinkedIn requesting or requiring the APTD or CPTD. </a:t>
            </a:r>
            <a:r>
              <a:rPr lang="en-ZA" sz="1800" b="1" dirty="0">
                <a:solidFill>
                  <a:schemeClr val="accent3"/>
                </a:solidFill>
              </a:rPr>
              <a:t>It’s your chance to stand out.</a:t>
            </a:r>
            <a:endParaRPr lang="en-ZA" sz="1800" b="1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F05CFBF-1A7F-4C99-9321-EF2EF7BEF7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8277" y="1606998"/>
            <a:ext cx="3200400" cy="365760"/>
          </a:xfrm>
        </p:spPr>
        <p:txBody>
          <a:bodyPr/>
          <a:lstStyle/>
          <a:p>
            <a:r>
              <a:rPr lang="en-US" dirty="0"/>
              <a:t>A TRUSTED Program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0EE4EC2-315F-4BCE-91FD-64A3D3AF9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1943172"/>
            <a:ext cx="3200400" cy="11887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92.6% of APTDs and CPTDs say they gained new insights about talent development by becoming certified. </a:t>
            </a:r>
            <a:r>
              <a:rPr lang="en-US" sz="1800" b="1" dirty="0">
                <a:solidFill>
                  <a:schemeClr val="accent3"/>
                </a:solidFill>
              </a:rPr>
              <a:t>It’s a solid program trusted by TD professionals like you.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BB8B2E0-57A3-43A4-859A-28669F14F8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35024" y="4236091"/>
            <a:ext cx="3200400" cy="365760"/>
          </a:xfrm>
        </p:spPr>
        <p:txBody>
          <a:bodyPr/>
          <a:lstStyle/>
          <a:p>
            <a:r>
              <a:rPr lang="en-ZA" dirty="0"/>
              <a:t>New year; new you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6AB6387-E6AE-46CB-8500-4F11FA6B44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90918" y="4567597"/>
            <a:ext cx="5378823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ZA" sz="1800" dirty="0"/>
              <a:t>Although </a:t>
            </a:r>
            <a:r>
              <a:rPr lang="en-ZA" sz="1800" dirty="0" err="1"/>
              <a:t>certificants</a:t>
            </a:r>
            <a:r>
              <a:rPr lang="en-ZA" sz="1800" dirty="0"/>
              <a:t> receive 18 months of eligibility, registering now and planning a good preparation timeline can warrant an earned certification this year. </a:t>
            </a:r>
            <a:r>
              <a:rPr lang="en-ZA" sz="1800" b="1" dirty="0">
                <a:solidFill>
                  <a:schemeClr val="accent3"/>
                </a:solidFill>
              </a:rPr>
              <a:t>Make it your 2023 goal.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3FF72-DB34-4BB6-A010-93B275EE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794A-4793-4DB0-91FD-E5B132F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1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112"/>
            <a:ext cx="10515600" cy="1325563"/>
          </a:xfrm>
        </p:spPr>
        <p:txBody>
          <a:bodyPr/>
          <a:lstStyle/>
          <a:p>
            <a:r>
              <a:rPr lang="en-ZA" dirty="0"/>
              <a:t>2023 ACTION PLAN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30F660-D88D-4A5F-8F7C-44B1D5C8E6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18760" y="1953892"/>
            <a:ext cx="1554480" cy="561975"/>
          </a:xfrm>
        </p:spPr>
        <p:txBody>
          <a:bodyPr>
            <a:normAutofit/>
          </a:bodyPr>
          <a:lstStyle/>
          <a:p>
            <a:endParaRPr lang="en-ZA" sz="1400" dirty="0">
              <a:solidFill>
                <a:schemeClr val="tx2"/>
              </a:solidFill>
            </a:endParaRPr>
          </a:p>
        </p:txBody>
      </p:sp>
      <p:sp>
        <p:nvSpPr>
          <p:cNvPr id="370" name="Text Placeholder 369">
            <a:extLst>
              <a:ext uri="{FF2B5EF4-FFF2-40B4-BE49-F238E27FC236}">
                <a16:creationId xmlns:a16="http://schemas.microsoft.com/office/drawing/2014/main" id="{0DC8C4F9-0201-4398-9035-72D47B8BF16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667859" y="2302547"/>
            <a:ext cx="1554480" cy="561975"/>
          </a:xfrm>
        </p:spPr>
        <p:txBody>
          <a:bodyPr/>
          <a:lstStyle/>
          <a:p>
            <a:r>
              <a:rPr lang="en-US" dirty="0"/>
              <a:t>run focus group</a:t>
            </a:r>
          </a:p>
        </p:txBody>
      </p:sp>
      <p:sp>
        <p:nvSpPr>
          <p:cNvPr id="407" name="Text Placeholder 406">
            <a:extLst>
              <a:ext uri="{FF2B5EF4-FFF2-40B4-BE49-F238E27FC236}">
                <a16:creationId xmlns:a16="http://schemas.microsoft.com/office/drawing/2014/main" id="{36719383-F8EF-4FB6-BDDE-C0D7D49E78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722723" y="2613443"/>
            <a:ext cx="1463040" cy="224670"/>
          </a:xfrm>
        </p:spPr>
        <p:txBody>
          <a:bodyPr/>
          <a:lstStyle/>
          <a:p>
            <a:r>
              <a:rPr lang="en-US" dirty="0"/>
              <a:t>May 20XX</a:t>
            </a:r>
          </a:p>
        </p:txBody>
      </p:sp>
      <p:sp>
        <p:nvSpPr>
          <p:cNvPr id="408" name="Text Placeholder 407">
            <a:extLst>
              <a:ext uri="{FF2B5EF4-FFF2-40B4-BE49-F238E27FC236}">
                <a16:creationId xmlns:a16="http://schemas.microsoft.com/office/drawing/2014/main" id="{177C5727-7047-4DA0-9BDA-091AE83D6E3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577756" y="2319697"/>
            <a:ext cx="1554480" cy="561975"/>
          </a:xfrm>
        </p:spPr>
        <p:txBody>
          <a:bodyPr/>
          <a:lstStyle/>
          <a:p>
            <a:r>
              <a:rPr lang="en-US" dirty="0"/>
              <a:t>Gather feedback</a:t>
            </a:r>
          </a:p>
        </p:txBody>
      </p:sp>
      <p:sp>
        <p:nvSpPr>
          <p:cNvPr id="409" name="Text Placeholder 408">
            <a:extLst>
              <a:ext uri="{FF2B5EF4-FFF2-40B4-BE49-F238E27FC236}">
                <a16:creationId xmlns:a16="http://schemas.microsoft.com/office/drawing/2014/main" id="{40FE6D64-CA3D-45C9-B6AE-A27DA1FDA97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632620" y="2630593"/>
            <a:ext cx="1463040" cy="224670"/>
          </a:xfrm>
        </p:spPr>
        <p:txBody>
          <a:bodyPr/>
          <a:lstStyle/>
          <a:p>
            <a:r>
              <a:rPr lang="en-US" dirty="0"/>
              <a:t>Oct 20XX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DEC</a:t>
            </a:r>
          </a:p>
        </p:txBody>
      </p:sp>
      <p:sp>
        <p:nvSpPr>
          <p:cNvPr id="556" name="Text Placeholder 555">
            <a:extLst>
              <a:ext uri="{FF2B5EF4-FFF2-40B4-BE49-F238E27FC236}">
                <a16:creationId xmlns:a16="http://schemas.microsoft.com/office/drawing/2014/main" id="{854FD9ED-4041-410B-93B1-9B3DAE4C8FB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222339" y="5272948"/>
            <a:ext cx="1554480" cy="561975"/>
          </a:xfrm>
        </p:spPr>
        <p:txBody>
          <a:bodyPr/>
          <a:lstStyle/>
          <a:p>
            <a:r>
              <a:rPr lang="en-US" dirty="0"/>
              <a:t>Launch design</a:t>
            </a:r>
          </a:p>
        </p:txBody>
      </p:sp>
      <p:sp>
        <p:nvSpPr>
          <p:cNvPr id="557" name="Text Placeholder 556">
            <a:extLst>
              <a:ext uri="{FF2B5EF4-FFF2-40B4-BE49-F238E27FC236}">
                <a16:creationId xmlns:a16="http://schemas.microsoft.com/office/drawing/2014/main" id="{6B7C42E3-7D15-496E-946F-401A49BFD09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77203" y="5583844"/>
            <a:ext cx="1463040" cy="224670"/>
          </a:xfrm>
        </p:spPr>
        <p:txBody>
          <a:bodyPr/>
          <a:lstStyle/>
          <a:p>
            <a:r>
              <a:rPr lang="en-US" dirty="0"/>
              <a:t>July 20XX</a:t>
            </a:r>
          </a:p>
        </p:txBody>
      </p:sp>
      <p:sp>
        <p:nvSpPr>
          <p:cNvPr id="558" name="Text Placeholder 557">
            <a:extLst>
              <a:ext uri="{FF2B5EF4-FFF2-40B4-BE49-F238E27FC236}">
                <a16:creationId xmlns:a16="http://schemas.microsoft.com/office/drawing/2014/main" id="{CAFD0B98-F30B-4B42-9952-008A84A1701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0161393" y="5272948"/>
            <a:ext cx="1554480" cy="561975"/>
          </a:xfrm>
        </p:spPr>
        <p:txBody>
          <a:bodyPr/>
          <a:lstStyle/>
          <a:p>
            <a:r>
              <a:rPr lang="en-US" dirty="0"/>
              <a:t>Deliver to client</a:t>
            </a:r>
          </a:p>
        </p:txBody>
      </p:sp>
      <p:sp>
        <p:nvSpPr>
          <p:cNvPr id="559" name="Text Placeholder 558">
            <a:extLst>
              <a:ext uri="{FF2B5EF4-FFF2-40B4-BE49-F238E27FC236}">
                <a16:creationId xmlns:a16="http://schemas.microsoft.com/office/drawing/2014/main" id="{7E377FA3-206F-4D84-8212-D6C57108A7B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0216257" y="5583844"/>
            <a:ext cx="1463040" cy="224670"/>
          </a:xfrm>
        </p:spPr>
        <p:txBody>
          <a:bodyPr/>
          <a:lstStyle/>
          <a:p>
            <a:r>
              <a:rPr lang="en-US" dirty="0"/>
              <a:t>Dec 20XX</a:t>
            </a:r>
          </a:p>
        </p:txBody>
      </p:sp>
      <p:sp>
        <p:nvSpPr>
          <p:cNvPr id="234" name="Date Placeholder 233">
            <a:extLst>
              <a:ext uri="{FF2B5EF4-FFF2-40B4-BE49-F238E27FC236}">
                <a16:creationId xmlns:a16="http://schemas.microsoft.com/office/drawing/2014/main" id="{97B42A28-9673-438C-9EEE-0311F40F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0EE7122-1CD2-46FC-B8ED-13A3D7A6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C2B732-182D-4669-9633-23A48D738A7E}"/>
              </a:ext>
            </a:extLst>
          </p:cNvPr>
          <p:cNvSpPr/>
          <p:nvPr/>
        </p:nvSpPr>
        <p:spPr>
          <a:xfrm>
            <a:off x="624059" y="4443190"/>
            <a:ext cx="11306287" cy="1813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B25A92-763C-4F36-805C-70103EA2279D}"/>
              </a:ext>
            </a:extLst>
          </p:cNvPr>
          <p:cNvSpPr/>
          <p:nvPr/>
        </p:nvSpPr>
        <p:spPr>
          <a:xfrm>
            <a:off x="2753880" y="1667486"/>
            <a:ext cx="7879206" cy="1813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" name="Picture 514">
            <a:extLst>
              <a:ext uri="{FF2B5EF4-FFF2-40B4-BE49-F238E27FC236}">
                <a16:creationId xmlns:a16="http://schemas.microsoft.com/office/drawing/2014/main" id="{23C454AC-21F9-4C66-98E5-8EB80172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47812" y="4148998"/>
            <a:ext cx="1476375" cy="1123950"/>
          </a:xfrm>
          <a:prstGeom prst="rect">
            <a:avLst/>
          </a:prstGeom>
        </p:spPr>
      </p:pic>
      <p:sp>
        <p:nvSpPr>
          <p:cNvPr id="516" name="TextBox 515">
            <a:extLst>
              <a:ext uri="{FF2B5EF4-FFF2-40B4-BE49-F238E27FC236}">
                <a16:creationId xmlns:a16="http://schemas.microsoft.com/office/drawing/2014/main" id="{54BA9A11-1AFA-444F-9A50-D2761CFAD850}"/>
              </a:ext>
            </a:extLst>
          </p:cNvPr>
          <p:cNvSpPr txBox="1"/>
          <p:nvPr/>
        </p:nvSpPr>
        <p:spPr>
          <a:xfrm>
            <a:off x="1508758" y="4697712"/>
            <a:ext cx="1554481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 to earning certification in 2023; make a plan</a:t>
            </a:r>
          </a:p>
        </p:txBody>
      </p:sp>
      <p:sp>
        <p:nvSpPr>
          <p:cNvPr id="518" name="Left Brace 517">
            <a:extLst>
              <a:ext uri="{FF2B5EF4-FFF2-40B4-BE49-F238E27FC236}">
                <a16:creationId xmlns:a16="http://schemas.microsoft.com/office/drawing/2014/main" id="{CB75775E-A33B-4869-9FE7-7A750BC5E18D}"/>
              </a:ext>
            </a:extLst>
          </p:cNvPr>
          <p:cNvSpPr/>
          <p:nvPr/>
        </p:nvSpPr>
        <p:spPr>
          <a:xfrm rot="5400000">
            <a:off x="3792640" y="1914370"/>
            <a:ext cx="406282" cy="2392829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185A06-BE58-49A7-93AA-23FC92B899B7}"/>
              </a:ext>
            </a:extLst>
          </p:cNvPr>
          <p:cNvSpPr txBox="1"/>
          <p:nvPr/>
        </p:nvSpPr>
        <p:spPr>
          <a:xfrm>
            <a:off x="2615297" y="1953892"/>
            <a:ext cx="276096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Preparing for the APTD can be as little as 3 months</a:t>
            </a: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8E9BE108-663A-4439-83AA-3F5CCF68E558}"/>
              </a:ext>
            </a:extLst>
          </p:cNvPr>
          <p:cNvSpPr/>
          <p:nvPr/>
        </p:nvSpPr>
        <p:spPr>
          <a:xfrm rot="16200000">
            <a:off x="4978772" y="2355507"/>
            <a:ext cx="406282" cy="4259640"/>
          </a:xfrm>
          <a:prstGeom prst="leftBrace">
            <a:avLst>
              <a:gd name="adj1" fmla="val 8333"/>
              <a:gd name="adj2" fmla="val 5134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8EE3C3-72C8-4E10-9CA1-3CC37AE87580}"/>
              </a:ext>
            </a:extLst>
          </p:cNvPr>
          <p:cNvSpPr txBox="1"/>
          <p:nvPr/>
        </p:nvSpPr>
        <p:spPr>
          <a:xfrm>
            <a:off x="4044003" y="4737382"/>
            <a:ext cx="2760967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Preparing for the CPTD can be as little as 6 months</a:t>
            </a:r>
          </a:p>
        </p:txBody>
      </p:sp>
    </p:spTree>
    <p:extLst>
      <p:ext uri="{BB962C8B-B14F-4D97-AF65-F5344CB8AC3E}">
        <p14:creationId xmlns:p14="http://schemas.microsoft.com/office/powerpoint/2010/main" val="306006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112"/>
            <a:ext cx="10515600" cy="1325563"/>
          </a:xfrm>
        </p:spPr>
        <p:txBody>
          <a:bodyPr/>
          <a:lstStyle/>
          <a:p>
            <a:r>
              <a:rPr lang="en-ZA" dirty="0"/>
              <a:t>2023 ACTION PLAN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30F660-D88D-4A5F-8F7C-44B1D5C8E6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18760" y="1953892"/>
            <a:ext cx="1554480" cy="561975"/>
          </a:xfrm>
        </p:spPr>
        <p:txBody>
          <a:bodyPr>
            <a:normAutofit/>
          </a:bodyPr>
          <a:lstStyle/>
          <a:p>
            <a:endParaRPr lang="en-ZA" sz="1400" dirty="0">
              <a:solidFill>
                <a:schemeClr val="tx2"/>
              </a:solidFill>
            </a:endParaRPr>
          </a:p>
        </p:txBody>
      </p:sp>
      <p:sp>
        <p:nvSpPr>
          <p:cNvPr id="370" name="Text Placeholder 369">
            <a:extLst>
              <a:ext uri="{FF2B5EF4-FFF2-40B4-BE49-F238E27FC236}">
                <a16:creationId xmlns:a16="http://schemas.microsoft.com/office/drawing/2014/main" id="{0DC8C4F9-0201-4398-9035-72D47B8BF16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667859" y="2302547"/>
            <a:ext cx="1554480" cy="561975"/>
          </a:xfrm>
        </p:spPr>
        <p:txBody>
          <a:bodyPr/>
          <a:lstStyle/>
          <a:p>
            <a:r>
              <a:rPr lang="en-US" dirty="0"/>
              <a:t>run focus group</a:t>
            </a:r>
          </a:p>
        </p:txBody>
      </p:sp>
      <p:sp>
        <p:nvSpPr>
          <p:cNvPr id="407" name="Text Placeholder 406">
            <a:extLst>
              <a:ext uri="{FF2B5EF4-FFF2-40B4-BE49-F238E27FC236}">
                <a16:creationId xmlns:a16="http://schemas.microsoft.com/office/drawing/2014/main" id="{36719383-F8EF-4FB6-BDDE-C0D7D49E78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722723" y="2613443"/>
            <a:ext cx="1463040" cy="224670"/>
          </a:xfrm>
        </p:spPr>
        <p:txBody>
          <a:bodyPr/>
          <a:lstStyle/>
          <a:p>
            <a:r>
              <a:rPr lang="en-US" dirty="0"/>
              <a:t>May 20XX</a:t>
            </a:r>
          </a:p>
        </p:txBody>
      </p:sp>
      <p:sp>
        <p:nvSpPr>
          <p:cNvPr id="408" name="Text Placeholder 407">
            <a:extLst>
              <a:ext uri="{FF2B5EF4-FFF2-40B4-BE49-F238E27FC236}">
                <a16:creationId xmlns:a16="http://schemas.microsoft.com/office/drawing/2014/main" id="{177C5727-7047-4DA0-9BDA-091AE83D6E3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577756" y="2319697"/>
            <a:ext cx="1554480" cy="561975"/>
          </a:xfrm>
        </p:spPr>
        <p:txBody>
          <a:bodyPr/>
          <a:lstStyle/>
          <a:p>
            <a:r>
              <a:rPr lang="en-US" dirty="0"/>
              <a:t>Gather feedback</a:t>
            </a:r>
          </a:p>
        </p:txBody>
      </p:sp>
      <p:sp>
        <p:nvSpPr>
          <p:cNvPr id="409" name="Text Placeholder 408">
            <a:extLst>
              <a:ext uri="{FF2B5EF4-FFF2-40B4-BE49-F238E27FC236}">
                <a16:creationId xmlns:a16="http://schemas.microsoft.com/office/drawing/2014/main" id="{40FE6D64-CA3D-45C9-B6AE-A27DA1FDA97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632620" y="2630593"/>
            <a:ext cx="1463040" cy="224670"/>
          </a:xfrm>
        </p:spPr>
        <p:txBody>
          <a:bodyPr/>
          <a:lstStyle/>
          <a:p>
            <a:r>
              <a:rPr lang="en-US" dirty="0"/>
              <a:t>Oct 20XX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DEC</a:t>
            </a:r>
          </a:p>
        </p:txBody>
      </p:sp>
      <p:sp>
        <p:nvSpPr>
          <p:cNvPr id="556" name="Text Placeholder 555">
            <a:extLst>
              <a:ext uri="{FF2B5EF4-FFF2-40B4-BE49-F238E27FC236}">
                <a16:creationId xmlns:a16="http://schemas.microsoft.com/office/drawing/2014/main" id="{854FD9ED-4041-410B-93B1-9B3DAE4C8FB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222339" y="5272948"/>
            <a:ext cx="1554480" cy="561975"/>
          </a:xfrm>
        </p:spPr>
        <p:txBody>
          <a:bodyPr/>
          <a:lstStyle/>
          <a:p>
            <a:r>
              <a:rPr lang="en-US" dirty="0"/>
              <a:t>Launch design</a:t>
            </a:r>
          </a:p>
        </p:txBody>
      </p:sp>
      <p:sp>
        <p:nvSpPr>
          <p:cNvPr id="557" name="Text Placeholder 556">
            <a:extLst>
              <a:ext uri="{FF2B5EF4-FFF2-40B4-BE49-F238E27FC236}">
                <a16:creationId xmlns:a16="http://schemas.microsoft.com/office/drawing/2014/main" id="{6B7C42E3-7D15-496E-946F-401A49BFD09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77203" y="5583844"/>
            <a:ext cx="1463040" cy="224670"/>
          </a:xfrm>
        </p:spPr>
        <p:txBody>
          <a:bodyPr/>
          <a:lstStyle/>
          <a:p>
            <a:r>
              <a:rPr lang="en-US" dirty="0"/>
              <a:t>July 20XX</a:t>
            </a:r>
          </a:p>
        </p:txBody>
      </p:sp>
      <p:sp>
        <p:nvSpPr>
          <p:cNvPr id="558" name="Text Placeholder 557">
            <a:extLst>
              <a:ext uri="{FF2B5EF4-FFF2-40B4-BE49-F238E27FC236}">
                <a16:creationId xmlns:a16="http://schemas.microsoft.com/office/drawing/2014/main" id="{CAFD0B98-F30B-4B42-9952-008A84A1701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0161393" y="5272948"/>
            <a:ext cx="1554480" cy="561975"/>
          </a:xfrm>
        </p:spPr>
        <p:txBody>
          <a:bodyPr/>
          <a:lstStyle/>
          <a:p>
            <a:r>
              <a:rPr lang="en-US" dirty="0"/>
              <a:t>Deliver to client</a:t>
            </a:r>
          </a:p>
        </p:txBody>
      </p:sp>
      <p:sp>
        <p:nvSpPr>
          <p:cNvPr id="559" name="Text Placeholder 558">
            <a:extLst>
              <a:ext uri="{FF2B5EF4-FFF2-40B4-BE49-F238E27FC236}">
                <a16:creationId xmlns:a16="http://schemas.microsoft.com/office/drawing/2014/main" id="{7E377FA3-206F-4D84-8212-D6C57108A7B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0216257" y="5583844"/>
            <a:ext cx="1463040" cy="224670"/>
          </a:xfrm>
        </p:spPr>
        <p:txBody>
          <a:bodyPr/>
          <a:lstStyle/>
          <a:p>
            <a:r>
              <a:rPr lang="en-US" dirty="0"/>
              <a:t>Dec 20XX</a:t>
            </a:r>
          </a:p>
        </p:txBody>
      </p:sp>
      <p:sp>
        <p:nvSpPr>
          <p:cNvPr id="234" name="Date Placeholder 233">
            <a:extLst>
              <a:ext uri="{FF2B5EF4-FFF2-40B4-BE49-F238E27FC236}">
                <a16:creationId xmlns:a16="http://schemas.microsoft.com/office/drawing/2014/main" id="{97B42A28-9673-438C-9EEE-0311F40F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0EE7122-1CD2-46FC-B8ED-13A3D7A6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C2B732-182D-4669-9633-23A48D738A7E}"/>
              </a:ext>
            </a:extLst>
          </p:cNvPr>
          <p:cNvSpPr/>
          <p:nvPr/>
        </p:nvSpPr>
        <p:spPr>
          <a:xfrm>
            <a:off x="624059" y="4443190"/>
            <a:ext cx="11306287" cy="1813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B25A92-763C-4F36-805C-70103EA2279D}"/>
              </a:ext>
            </a:extLst>
          </p:cNvPr>
          <p:cNvSpPr/>
          <p:nvPr/>
        </p:nvSpPr>
        <p:spPr>
          <a:xfrm>
            <a:off x="2753880" y="1667486"/>
            <a:ext cx="7879206" cy="1813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" name="Picture 514">
            <a:extLst>
              <a:ext uri="{FF2B5EF4-FFF2-40B4-BE49-F238E27FC236}">
                <a16:creationId xmlns:a16="http://schemas.microsoft.com/office/drawing/2014/main" id="{23C454AC-21F9-4C66-98E5-8EB80172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47812" y="4148998"/>
            <a:ext cx="1476375" cy="1123950"/>
          </a:xfrm>
          <a:prstGeom prst="rect">
            <a:avLst/>
          </a:prstGeom>
        </p:spPr>
      </p:pic>
      <p:sp>
        <p:nvSpPr>
          <p:cNvPr id="516" name="TextBox 515">
            <a:extLst>
              <a:ext uri="{FF2B5EF4-FFF2-40B4-BE49-F238E27FC236}">
                <a16:creationId xmlns:a16="http://schemas.microsoft.com/office/drawing/2014/main" id="{54BA9A11-1AFA-444F-9A50-D2761CFAD850}"/>
              </a:ext>
            </a:extLst>
          </p:cNvPr>
          <p:cNvSpPr txBox="1"/>
          <p:nvPr/>
        </p:nvSpPr>
        <p:spPr>
          <a:xfrm>
            <a:off x="1508758" y="4697712"/>
            <a:ext cx="1554481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 to earning certification in 2023; make a plan</a:t>
            </a:r>
          </a:p>
        </p:txBody>
      </p:sp>
      <p:sp>
        <p:nvSpPr>
          <p:cNvPr id="518" name="Left Brace 517">
            <a:extLst>
              <a:ext uri="{FF2B5EF4-FFF2-40B4-BE49-F238E27FC236}">
                <a16:creationId xmlns:a16="http://schemas.microsoft.com/office/drawing/2014/main" id="{CB75775E-A33B-4869-9FE7-7A750BC5E18D}"/>
              </a:ext>
            </a:extLst>
          </p:cNvPr>
          <p:cNvSpPr/>
          <p:nvPr/>
        </p:nvSpPr>
        <p:spPr>
          <a:xfrm rot="5400000">
            <a:off x="5209146" y="497864"/>
            <a:ext cx="406282" cy="5225841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185A06-BE58-49A7-93AA-23FC92B899B7}"/>
              </a:ext>
            </a:extLst>
          </p:cNvPr>
          <p:cNvSpPr txBox="1"/>
          <p:nvPr/>
        </p:nvSpPr>
        <p:spPr>
          <a:xfrm>
            <a:off x="3003217" y="1921015"/>
            <a:ext cx="486610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spreading preparation out to 6-7 months still allows plenty of time to APTD-certify in 2023</a:t>
            </a: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8E9BE108-663A-4439-83AA-3F5CCF68E558}"/>
              </a:ext>
            </a:extLst>
          </p:cNvPr>
          <p:cNvSpPr/>
          <p:nvPr/>
        </p:nvSpPr>
        <p:spPr>
          <a:xfrm rot="16200000">
            <a:off x="5851525" y="1482753"/>
            <a:ext cx="406282" cy="6005147"/>
          </a:xfrm>
          <a:prstGeom prst="leftBrace">
            <a:avLst>
              <a:gd name="adj1" fmla="val 8333"/>
              <a:gd name="adj2" fmla="val 5134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8EE3C3-72C8-4E10-9CA1-3CC37AE87580}"/>
              </a:ext>
            </a:extLst>
          </p:cNvPr>
          <p:cNvSpPr txBox="1"/>
          <p:nvPr/>
        </p:nvSpPr>
        <p:spPr>
          <a:xfrm>
            <a:off x="4755351" y="4756520"/>
            <a:ext cx="276096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Same for the CPTD</a:t>
            </a:r>
          </a:p>
        </p:txBody>
      </p:sp>
    </p:spTree>
    <p:extLst>
      <p:ext uri="{BB962C8B-B14F-4D97-AF65-F5344CB8AC3E}">
        <p14:creationId xmlns:p14="http://schemas.microsoft.com/office/powerpoint/2010/main" val="98942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112"/>
            <a:ext cx="10515600" cy="1325563"/>
          </a:xfrm>
        </p:spPr>
        <p:txBody>
          <a:bodyPr/>
          <a:lstStyle/>
          <a:p>
            <a:r>
              <a:rPr lang="en-ZA" dirty="0"/>
              <a:t>2023 ACTION PLAN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830F660-D88D-4A5F-8F7C-44B1D5C8E66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18760" y="1953892"/>
            <a:ext cx="1554480" cy="561975"/>
          </a:xfrm>
        </p:spPr>
        <p:txBody>
          <a:bodyPr>
            <a:normAutofit/>
          </a:bodyPr>
          <a:lstStyle/>
          <a:p>
            <a:endParaRPr lang="en-ZA" sz="1400" dirty="0">
              <a:solidFill>
                <a:schemeClr val="tx2"/>
              </a:solidFill>
            </a:endParaRPr>
          </a:p>
        </p:txBody>
      </p:sp>
      <p:sp>
        <p:nvSpPr>
          <p:cNvPr id="370" name="Text Placeholder 369">
            <a:extLst>
              <a:ext uri="{FF2B5EF4-FFF2-40B4-BE49-F238E27FC236}">
                <a16:creationId xmlns:a16="http://schemas.microsoft.com/office/drawing/2014/main" id="{0DC8C4F9-0201-4398-9035-72D47B8BF16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667859" y="2302547"/>
            <a:ext cx="1554480" cy="561975"/>
          </a:xfrm>
        </p:spPr>
        <p:txBody>
          <a:bodyPr/>
          <a:lstStyle/>
          <a:p>
            <a:r>
              <a:rPr lang="en-US" dirty="0"/>
              <a:t>run focus group</a:t>
            </a:r>
          </a:p>
        </p:txBody>
      </p:sp>
      <p:sp>
        <p:nvSpPr>
          <p:cNvPr id="407" name="Text Placeholder 406">
            <a:extLst>
              <a:ext uri="{FF2B5EF4-FFF2-40B4-BE49-F238E27FC236}">
                <a16:creationId xmlns:a16="http://schemas.microsoft.com/office/drawing/2014/main" id="{36719383-F8EF-4FB6-BDDE-C0D7D49E787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722723" y="2613443"/>
            <a:ext cx="1463040" cy="224670"/>
          </a:xfrm>
        </p:spPr>
        <p:txBody>
          <a:bodyPr/>
          <a:lstStyle/>
          <a:p>
            <a:r>
              <a:rPr lang="en-US" dirty="0"/>
              <a:t>May 20XX</a:t>
            </a:r>
          </a:p>
        </p:txBody>
      </p:sp>
      <p:sp>
        <p:nvSpPr>
          <p:cNvPr id="408" name="Text Placeholder 407">
            <a:extLst>
              <a:ext uri="{FF2B5EF4-FFF2-40B4-BE49-F238E27FC236}">
                <a16:creationId xmlns:a16="http://schemas.microsoft.com/office/drawing/2014/main" id="{177C5727-7047-4DA0-9BDA-091AE83D6E3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8577756" y="2319697"/>
            <a:ext cx="1554480" cy="561975"/>
          </a:xfrm>
        </p:spPr>
        <p:txBody>
          <a:bodyPr/>
          <a:lstStyle/>
          <a:p>
            <a:r>
              <a:rPr lang="en-US" dirty="0"/>
              <a:t>Gather feedback</a:t>
            </a:r>
          </a:p>
        </p:txBody>
      </p:sp>
      <p:sp>
        <p:nvSpPr>
          <p:cNvPr id="409" name="Text Placeholder 408">
            <a:extLst>
              <a:ext uri="{FF2B5EF4-FFF2-40B4-BE49-F238E27FC236}">
                <a16:creationId xmlns:a16="http://schemas.microsoft.com/office/drawing/2014/main" id="{40FE6D64-CA3D-45C9-B6AE-A27DA1FDA97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632620" y="2630593"/>
            <a:ext cx="1463040" cy="224670"/>
          </a:xfrm>
        </p:spPr>
        <p:txBody>
          <a:bodyPr/>
          <a:lstStyle/>
          <a:p>
            <a:r>
              <a:rPr lang="en-US" dirty="0"/>
              <a:t>Oct 20XX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>
            <a:normAutofit/>
          </a:bodyPr>
          <a:lstStyle/>
          <a:p>
            <a:r>
              <a:rPr lang="en-ZA" dirty="0"/>
              <a:t>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FEB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APR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MAY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JUL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AUG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SEP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OCT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NOV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/>
          <a:p>
            <a:r>
              <a:rPr lang="en-ZA" dirty="0"/>
              <a:t>DEC</a:t>
            </a:r>
          </a:p>
        </p:txBody>
      </p:sp>
      <p:sp>
        <p:nvSpPr>
          <p:cNvPr id="556" name="Text Placeholder 555">
            <a:extLst>
              <a:ext uri="{FF2B5EF4-FFF2-40B4-BE49-F238E27FC236}">
                <a16:creationId xmlns:a16="http://schemas.microsoft.com/office/drawing/2014/main" id="{854FD9ED-4041-410B-93B1-9B3DAE4C8FB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222339" y="5272948"/>
            <a:ext cx="1554480" cy="561975"/>
          </a:xfrm>
        </p:spPr>
        <p:txBody>
          <a:bodyPr/>
          <a:lstStyle/>
          <a:p>
            <a:r>
              <a:rPr lang="en-US" dirty="0"/>
              <a:t>Launch design</a:t>
            </a:r>
          </a:p>
        </p:txBody>
      </p:sp>
      <p:sp>
        <p:nvSpPr>
          <p:cNvPr id="557" name="Text Placeholder 556">
            <a:extLst>
              <a:ext uri="{FF2B5EF4-FFF2-40B4-BE49-F238E27FC236}">
                <a16:creationId xmlns:a16="http://schemas.microsoft.com/office/drawing/2014/main" id="{6B7C42E3-7D15-496E-946F-401A49BFD09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77203" y="5583844"/>
            <a:ext cx="1463040" cy="224670"/>
          </a:xfrm>
        </p:spPr>
        <p:txBody>
          <a:bodyPr/>
          <a:lstStyle/>
          <a:p>
            <a:r>
              <a:rPr lang="en-US" dirty="0"/>
              <a:t>July 20XX</a:t>
            </a:r>
          </a:p>
        </p:txBody>
      </p:sp>
      <p:sp>
        <p:nvSpPr>
          <p:cNvPr id="558" name="Text Placeholder 557">
            <a:extLst>
              <a:ext uri="{FF2B5EF4-FFF2-40B4-BE49-F238E27FC236}">
                <a16:creationId xmlns:a16="http://schemas.microsoft.com/office/drawing/2014/main" id="{CAFD0B98-F30B-4B42-9952-008A84A1701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10161393" y="5272948"/>
            <a:ext cx="1554480" cy="561975"/>
          </a:xfrm>
        </p:spPr>
        <p:txBody>
          <a:bodyPr/>
          <a:lstStyle/>
          <a:p>
            <a:r>
              <a:rPr lang="en-US" dirty="0"/>
              <a:t>Deliver to client</a:t>
            </a:r>
          </a:p>
        </p:txBody>
      </p:sp>
      <p:sp>
        <p:nvSpPr>
          <p:cNvPr id="559" name="Text Placeholder 558">
            <a:extLst>
              <a:ext uri="{FF2B5EF4-FFF2-40B4-BE49-F238E27FC236}">
                <a16:creationId xmlns:a16="http://schemas.microsoft.com/office/drawing/2014/main" id="{7E377FA3-206F-4D84-8212-D6C57108A7BA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10216257" y="5583844"/>
            <a:ext cx="1463040" cy="224670"/>
          </a:xfrm>
        </p:spPr>
        <p:txBody>
          <a:bodyPr/>
          <a:lstStyle/>
          <a:p>
            <a:r>
              <a:rPr lang="en-US" dirty="0"/>
              <a:t>Dec 20XX</a:t>
            </a:r>
          </a:p>
        </p:txBody>
      </p:sp>
      <p:sp>
        <p:nvSpPr>
          <p:cNvPr id="234" name="Date Placeholder 233">
            <a:extLst>
              <a:ext uri="{FF2B5EF4-FFF2-40B4-BE49-F238E27FC236}">
                <a16:creationId xmlns:a16="http://schemas.microsoft.com/office/drawing/2014/main" id="{97B42A28-9673-438C-9EEE-0311F40F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/>
          <a:p>
            <a:r>
              <a:rPr lang="en-US" dirty="0"/>
              <a:t>© 2023</a:t>
            </a:r>
          </a:p>
        </p:txBody>
      </p:sp>
      <p:sp>
        <p:nvSpPr>
          <p:cNvPr id="138" name="Slide Number Placeholder 137">
            <a:extLst>
              <a:ext uri="{FF2B5EF4-FFF2-40B4-BE49-F238E27FC236}">
                <a16:creationId xmlns:a16="http://schemas.microsoft.com/office/drawing/2014/main" id="{C0EE7122-1CD2-46FC-B8ED-13A3D7A6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BC2B732-182D-4669-9633-23A48D738A7E}"/>
              </a:ext>
            </a:extLst>
          </p:cNvPr>
          <p:cNvSpPr/>
          <p:nvPr/>
        </p:nvSpPr>
        <p:spPr>
          <a:xfrm>
            <a:off x="624059" y="4443190"/>
            <a:ext cx="11306287" cy="1813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B25A92-763C-4F36-805C-70103EA2279D}"/>
              </a:ext>
            </a:extLst>
          </p:cNvPr>
          <p:cNvSpPr/>
          <p:nvPr/>
        </p:nvSpPr>
        <p:spPr>
          <a:xfrm>
            <a:off x="2753880" y="1667486"/>
            <a:ext cx="7879206" cy="181304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5" name="Picture 514">
            <a:extLst>
              <a:ext uri="{FF2B5EF4-FFF2-40B4-BE49-F238E27FC236}">
                <a16:creationId xmlns:a16="http://schemas.microsoft.com/office/drawing/2014/main" id="{23C454AC-21F9-4C66-98E5-8EB80172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47812" y="4148998"/>
            <a:ext cx="1476375" cy="1123950"/>
          </a:xfrm>
          <a:prstGeom prst="rect">
            <a:avLst/>
          </a:prstGeom>
        </p:spPr>
      </p:pic>
      <p:sp>
        <p:nvSpPr>
          <p:cNvPr id="516" name="TextBox 515">
            <a:extLst>
              <a:ext uri="{FF2B5EF4-FFF2-40B4-BE49-F238E27FC236}">
                <a16:creationId xmlns:a16="http://schemas.microsoft.com/office/drawing/2014/main" id="{54BA9A11-1AFA-444F-9A50-D2761CFAD850}"/>
              </a:ext>
            </a:extLst>
          </p:cNvPr>
          <p:cNvSpPr txBox="1"/>
          <p:nvPr/>
        </p:nvSpPr>
        <p:spPr>
          <a:xfrm>
            <a:off x="1508758" y="4697712"/>
            <a:ext cx="1554481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Commit to earning certification in 2023; make a plan</a:t>
            </a:r>
          </a:p>
        </p:txBody>
      </p:sp>
      <p:sp>
        <p:nvSpPr>
          <p:cNvPr id="518" name="Left Brace 517">
            <a:extLst>
              <a:ext uri="{FF2B5EF4-FFF2-40B4-BE49-F238E27FC236}">
                <a16:creationId xmlns:a16="http://schemas.microsoft.com/office/drawing/2014/main" id="{CB75775E-A33B-4869-9FE7-7A750BC5E18D}"/>
              </a:ext>
            </a:extLst>
          </p:cNvPr>
          <p:cNvSpPr/>
          <p:nvPr/>
        </p:nvSpPr>
        <p:spPr>
          <a:xfrm rot="5400000">
            <a:off x="5209146" y="497864"/>
            <a:ext cx="406282" cy="5225841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2185A06-BE58-49A7-93AA-23FC92B899B7}"/>
              </a:ext>
            </a:extLst>
          </p:cNvPr>
          <p:cNvSpPr txBox="1"/>
          <p:nvPr/>
        </p:nvSpPr>
        <p:spPr>
          <a:xfrm>
            <a:off x="3003217" y="1921015"/>
            <a:ext cx="486610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spreading preparation out to 6-7 months still allows plenty of time to APTD-certify in 2023</a:t>
            </a: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8E9BE108-663A-4439-83AA-3F5CCF68E558}"/>
              </a:ext>
            </a:extLst>
          </p:cNvPr>
          <p:cNvSpPr/>
          <p:nvPr/>
        </p:nvSpPr>
        <p:spPr>
          <a:xfrm rot="16200000">
            <a:off x="5851525" y="1482753"/>
            <a:ext cx="406282" cy="6005147"/>
          </a:xfrm>
          <a:prstGeom prst="leftBrace">
            <a:avLst>
              <a:gd name="adj1" fmla="val 8333"/>
              <a:gd name="adj2" fmla="val 51349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A8EE3C3-72C8-4E10-9CA1-3CC37AE87580}"/>
              </a:ext>
            </a:extLst>
          </p:cNvPr>
          <p:cNvSpPr txBox="1"/>
          <p:nvPr/>
        </p:nvSpPr>
        <p:spPr>
          <a:xfrm>
            <a:off x="4755351" y="4756520"/>
            <a:ext cx="2760967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Same for the CPTD</a:t>
            </a:r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0B3DA624-82F1-4131-AEB0-E71644C6554E}"/>
              </a:ext>
            </a:extLst>
          </p:cNvPr>
          <p:cNvSpPr/>
          <p:nvPr/>
        </p:nvSpPr>
        <p:spPr>
          <a:xfrm>
            <a:off x="7173874" y="209039"/>
            <a:ext cx="1390892" cy="1139648"/>
          </a:xfrm>
          <a:prstGeom prst="star5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713082-933D-4E60-A3B7-D0596BFEA135}"/>
              </a:ext>
            </a:extLst>
          </p:cNvPr>
          <p:cNvSpPr txBox="1"/>
          <p:nvPr/>
        </p:nvSpPr>
        <p:spPr>
          <a:xfrm>
            <a:off x="8292146" y="634882"/>
            <a:ext cx="3607028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APTD is given in odd-numbered months.</a:t>
            </a:r>
          </a:p>
          <a:p>
            <a:r>
              <a:rPr lang="en-US" dirty="0">
                <a:solidFill>
                  <a:schemeClr val="accent3"/>
                </a:solidFill>
              </a:rPr>
              <a:t>CPTD is given in even-numbered months.</a:t>
            </a:r>
          </a:p>
        </p:txBody>
      </p:sp>
    </p:spTree>
    <p:extLst>
      <p:ext uri="{BB962C8B-B14F-4D97-AF65-F5344CB8AC3E}">
        <p14:creationId xmlns:p14="http://schemas.microsoft.com/office/powerpoint/2010/main" val="2797019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Abstract Pitch Deck_tm33968143_Win32_JB_SL_v3" id="{C3D5CE6D-3494-4BBD-B7F5-AA5B348ED394}" vid="{982B489A-C9B1-4FBF-BBC5-D41820D271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6D1D862-643C-46A1-A5ED-679CEB6DE2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CDCE58-E008-4D50-B18E-ADC19CB29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4F7209-A407-4CFB-9C3E-C69AB93152F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2843</TotalTime>
  <Words>1892</Words>
  <Application>Microsoft Office PowerPoint</Application>
  <PresentationFormat>Widescreen</PresentationFormat>
  <Paragraphs>435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Avenir Next LT Pro</vt:lpstr>
      <vt:lpstr>Calibri</vt:lpstr>
      <vt:lpstr>Wingdings</vt:lpstr>
      <vt:lpstr>Office Theme</vt:lpstr>
      <vt:lpstr>This is your year:   Get Certified in 2023</vt:lpstr>
      <vt:lpstr>ABOUT US</vt:lpstr>
      <vt:lpstr>PowerPoint Presentation</vt:lpstr>
      <vt:lpstr>PowerPoint Presentation</vt:lpstr>
      <vt:lpstr>AGENDA</vt:lpstr>
      <vt:lpstr>2023 is your year</vt:lpstr>
      <vt:lpstr>2023 ACTION PLAN</vt:lpstr>
      <vt:lpstr>2023 ACTION PLAN</vt:lpstr>
      <vt:lpstr>2023 ACTION PLAN</vt:lpstr>
      <vt:lpstr>Eligibility Requirements</vt:lpstr>
      <vt:lpstr>Eligibility Requirements</vt:lpstr>
      <vt:lpstr>Eligibility Requirements</vt:lpstr>
      <vt:lpstr>A little more about eligibility…</vt:lpstr>
      <vt:lpstr>BUSINESS MODEL</vt:lpstr>
      <vt:lpstr>Application Basics</vt:lpstr>
      <vt:lpstr>Application basics</vt:lpstr>
      <vt:lpstr>Registration Fees</vt:lpstr>
      <vt:lpstr>The Application</vt:lpstr>
      <vt:lpstr>The Application</vt:lpstr>
      <vt:lpstr>The Application</vt:lpstr>
      <vt:lpstr>The Audit process</vt:lpstr>
      <vt:lpstr>Locating secure messages</vt:lpstr>
      <vt:lpstr>Choosing the right window to test</vt:lpstr>
      <vt:lpstr>Let’s look at 2023 test dates</vt:lpstr>
      <vt:lpstr>Set yourself up for success</vt:lpstr>
      <vt:lpstr>Preparing for the exams</vt:lpstr>
      <vt:lpstr>Free resources on the  ATD CI pages</vt:lpstr>
      <vt:lpstr>What are the options to prepare?</vt:lpstr>
      <vt:lpstr>What are the options to prepare?</vt:lpstr>
      <vt:lpstr>HOW others have prepared</vt:lpstr>
      <vt:lpstr>How to get support</vt:lpstr>
      <vt:lpstr>Build SUPPORT</vt:lpstr>
      <vt:lpstr>MEET THE TEAM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year:   Get Certified in 2023</dc:title>
  <dc:creator>Holly</dc:creator>
  <cp:lastModifiedBy>Holly</cp:lastModifiedBy>
  <cp:revision>39</cp:revision>
  <dcterms:created xsi:type="dcterms:W3CDTF">2023-01-09T21:07:52Z</dcterms:created>
  <dcterms:modified xsi:type="dcterms:W3CDTF">2023-01-11T20:31:47Z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